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1223" r:id="rId3"/>
    <p:sldId id="1226" r:id="rId4"/>
    <p:sldId id="261" r:id="rId5"/>
    <p:sldId id="1224" r:id="rId6"/>
    <p:sldId id="1225" r:id="rId7"/>
    <p:sldId id="1216" r:id="rId8"/>
    <p:sldId id="1219" r:id="rId9"/>
    <p:sldId id="1222" r:id="rId10"/>
    <p:sldId id="1220" r:id="rId11"/>
    <p:sldId id="1221" r:id="rId12"/>
    <p:sldId id="1174" r:id="rId13"/>
    <p:sldId id="1006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信 河田" initials="信河" lastIdx="2" clrIdx="0">
    <p:extLst>
      <p:ext uri="{19B8F6BF-5375-455C-9EA6-DF929625EA0E}">
        <p15:presenceInfo xmlns:p15="http://schemas.microsoft.com/office/powerpoint/2012/main" userId="1a0ce0575e0c4d1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648618-BEC2-4422-ACB2-28115AC522B2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46F0A-0003-4476-A8A4-246CA5E147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624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BF8AE-B376-4C7D-B6DC-086438CE73EB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244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8FD3B0-1CF4-4018-ABE0-19277C1BDDC9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41363"/>
            <a:ext cx="6578600" cy="370205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5064842"/>
            <a:ext cx="5029200" cy="4798269"/>
          </a:xfrm>
        </p:spPr>
        <p:txBody>
          <a:bodyPr lIns="93121" tIns="46560" rIns="93121" bIns="46560"/>
          <a:lstStyle/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5491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E4771D-5FE6-A6B2-2723-C9086A3144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25A62C6-C9DC-1EF6-ADA9-B4369A0B7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BABAEDD-EB28-5C87-6038-D8E37853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A62D-05DE-4289-8EF3-D6873DCE5F6C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A4A8AB-B290-E3E7-5E7B-70C64FCC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EB15C8-E2EA-E72A-1612-97C87C6D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6A02-1C74-403C-B034-5EB2A7CB7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51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BC9F38-9B67-50B9-E205-7D44E5CBC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65C3246-F85C-6775-DEE5-F3EA1C8FD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ED8FD2-AF66-1E5B-5731-A1C085F0E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A62D-05DE-4289-8EF3-D6873DCE5F6C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D65D75-84ED-2BE2-4DFD-AF27B349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75FFC7-6A6F-22AF-BD97-B9E95DFE6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6A02-1C74-403C-B034-5EB2A7CB7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42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9F11121-B0F1-5EAA-4BE1-6351BBE000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5AB842-CF64-7E89-B6E8-F18B0A341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D70D99-6A94-2407-F3D3-F4B9527D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A62D-05DE-4289-8EF3-D6873DCE5F6C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6760AD-73FE-B1A8-1427-D264DF3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D25326-8E05-D84F-8B17-A1B33FAC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6A02-1C74-403C-B034-5EB2A7CB7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19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DF57D9-6305-EB89-4F5D-A3845D23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A99C3B-02C0-CAF4-32F7-02E62F3DB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705435-9CF5-11FF-F647-8402DAFF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A62D-05DE-4289-8EF3-D6873DCE5F6C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2ADBFB-B212-20FB-8E7C-FC3DCDEFA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2A7294-AF81-44D4-B2AA-8A61BCB42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6A02-1C74-403C-B034-5EB2A7CB7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193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F7EC2B-18B8-80EC-20B7-9343D7DED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D519C4-4B1C-07CC-D0D7-EF9AB88BB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284D2F-F4AC-A4A9-E1C6-AF72BDF43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A62D-05DE-4289-8EF3-D6873DCE5F6C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3F077B-121B-C08F-706D-044CE9CBC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43D95A-8BF1-6F57-3712-8CFEA7B4E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6A02-1C74-403C-B034-5EB2A7CB7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890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BE582A-EF08-609B-5BCB-D5CBBFC2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6662D47-5F8D-3286-A65F-353A40005B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C7CE52-1D35-4F17-51B1-8E4C1BB63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312E4A-6E0B-5462-2644-2498234FF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A62D-05DE-4289-8EF3-D6873DCE5F6C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927E33-2869-2198-F663-5355B795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5B755A-EFAD-5495-E827-4E0969ED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6A02-1C74-403C-B034-5EB2A7CB7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479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9BD898-9458-0840-9C9D-4792B37E0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F661400-FA0E-81F7-3207-B631B6959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B176BB-5BB5-E361-6BE4-7BFE76E3D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6A8148E-405C-4B44-182E-2551C7EBE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A9C10A1-F81E-873B-C9F2-738F726F5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4D8786A-ECED-10AE-C056-85EF488E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A62D-05DE-4289-8EF3-D6873DCE5F6C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5FB32E-96F1-3D0A-7817-BFA2F00A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F06E7B7-AB75-1A77-4042-A2678DC2A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6A02-1C74-403C-B034-5EB2A7CB7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6B996F-E2CB-0188-8535-2E9C2A120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216B1CE-4D92-945B-5686-9FEDEFC9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A62D-05DE-4289-8EF3-D6873DCE5F6C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19702BC-E201-7E8B-F292-D5C2BB48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0DC35E0-AB8C-44DB-966F-2345E1764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6A02-1C74-403C-B034-5EB2A7CB7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86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A14B2C9-7F17-23E5-5643-D093548BD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A62D-05DE-4289-8EF3-D6873DCE5F6C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B71F47D-2965-0F23-AFF5-145026E8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2897FD-95B6-F12E-2B53-A5F68C9D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6A02-1C74-403C-B034-5EB2A7CB7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76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B82A64-AD42-9C4F-7E67-893169F66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C7D9E9-30B7-2E6B-91F9-2C918186F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8C9F64-DF9A-07A2-4EA9-E2A828D4B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D6E2643-0B57-EB57-DE32-15D57B7A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A62D-05DE-4289-8EF3-D6873DCE5F6C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A2EEDA-D581-25AE-9913-26D3F322B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3E84A2-EFF4-EFC0-68F5-263279B4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6A02-1C74-403C-B034-5EB2A7CB7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273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BFD64E-AB2E-7C29-FAAE-77D1A8D96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E244387-8CF4-0BB8-FF73-CF57A2C23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A0E03BD-4F16-0E7D-E3EC-836A611BD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3C432-BF98-89FA-2737-5EF94700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A62D-05DE-4289-8EF3-D6873DCE5F6C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8294DE-6FAF-1224-E77C-19EEEC50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34F047-3E7C-33D4-767C-7D4327C7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66A02-1C74-403C-B034-5EB2A7CB7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94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90FE4C3-AE83-CDAE-FFF9-64A8872D2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7CA82B-91FC-2830-1F6E-10D669579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A2014D-5DB1-D25C-CC9D-3B491BA70B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1A62D-05DE-4289-8EF3-D6873DCE5F6C}" type="datetimeFigureOut">
              <a:rPr kumimoji="1" lang="ja-JP" altLang="en-US" smtClean="0"/>
              <a:t>2025/9/27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87CF96-1D3F-04D7-FB9C-64787E3F9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0498B7-2510-5B07-E481-8F21B5BDF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66A02-1C74-403C-B034-5EB2A7CB7B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201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kawa\OneDrive\&#12487;&#12473;&#12463;&#12488;&#12483;&#12503;\mysite3\newpage08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mkawa\OneDrive\&#12487;&#12473;&#12463;&#12488;&#12483;&#12503;\mysite3\20250825&#21476;&#24029;&#38651;&#27231;&#22577;&#21578;%20(2).ppt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G:\&#12510;&#12452;&#12489;&#12521;&#12452;&#12502;\mysite3\sccc%20standard%20QR%20rule%20ver.0.1.0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8DFADD-6B91-B937-650C-0C5FC8C92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9775"/>
            <a:ext cx="9144000" cy="1500188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kumimoji="1" lang="ja-JP" altLang="en-US" sz="4000" b="1" dirty="0"/>
              <a:t>中部地区モデル</a:t>
            </a:r>
            <a:br>
              <a:rPr kumimoji="1" lang="en-US" altLang="ja-JP" dirty="0"/>
            </a:br>
            <a:r>
              <a:rPr kumimoji="1" lang="en-US" altLang="ja-JP" sz="4800" b="1" dirty="0"/>
              <a:t>QR</a:t>
            </a:r>
            <a:r>
              <a:rPr kumimoji="1" lang="ja-JP" altLang="en-US" sz="4800" b="1" dirty="0"/>
              <a:t>分科会ベースキャンプ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8AFB2AA-2A93-A1E2-C3BE-247E5AFAC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252" y="3691490"/>
            <a:ext cx="9144000" cy="1655762"/>
          </a:xfrm>
        </p:spPr>
        <p:txBody>
          <a:bodyPr>
            <a:normAutofit/>
          </a:bodyPr>
          <a:lstStyle/>
          <a:p>
            <a:r>
              <a: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　</a:t>
            </a:r>
            <a:endParaRPr kumimoji="1" lang="ja-JP" altLang="en-US" sz="28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E45C93-EBD5-C1B6-8F1A-02DE92A727B7}"/>
              </a:ext>
            </a:extLst>
          </p:cNvPr>
          <p:cNvSpPr txBox="1"/>
          <p:nvPr/>
        </p:nvSpPr>
        <p:spPr>
          <a:xfrm>
            <a:off x="1702905" y="51916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　　　</a:t>
            </a:r>
            <a:r>
              <a:rPr kumimoji="1" lang="en-US" altLang="ja-JP" sz="3200" dirty="0"/>
              <a:t>SCCC</a:t>
            </a:r>
            <a:r>
              <a:rPr kumimoji="1" lang="ja-JP" altLang="en-US" sz="3200" dirty="0"/>
              <a:t>・リアルタイム経営推進協議会</a:t>
            </a:r>
            <a:endParaRPr kumimoji="1" lang="en-US" altLang="ja-JP" sz="3200" dirty="0"/>
          </a:p>
          <a:p>
            <a:r>
              <a:rPr lang="ja-JP" altLang="en-US" sz="3200" dirty="0"/>
              <a:t>　　　　協賛：</a:t>
            </a:r>
            <a:r>
              <a:rPr lang="en-US" altLang="ja-JP" sz="3200" dirty="0"/>
              <a:t>ESD21, </a:t>
            </a:r>
            <a:r>
              <a:rPr lang="ja-JP" altLang="en-US" sz="3200" dirty="0"/>
              <a:t>名城大学</a:t>
            </a:r>
            <a:endParaRPr kumimoji="1" lang="ja-JP" altLang="en-US" sz="3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BA5286D-C016-490C-DBF0-39C0CB608127}"/>
              </a:ext>
            </a:extLst>
          </p:cNvPr>
          <p:cNvSpPr txBox="1"/>
          <p:nvPr/>
        </p:nvSpPr>
        <p:spPr>
          <a:xfrm>
            <a:off x="7166113" y="894522"/>
            <a:ext cx="24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2025.9.07</a:t>
            </a:r>
            <a:r>
              <a:rPr kumimoji="1" lang="ja-JP" altLang="en-US" dirty="0"/>
              <a:t>現在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0B13A87-3A5C-BF1C-6D3A-0721CECE16FF}"/>
              </a:ext>
            </a:extLst>
          </p:cNvPr>
          <p:cNvSpPr txBox="1">
            <a:spLocks/>
          </p:cNvSpPr>
          <p:nvPr/>
        </p:nvSpPr>
        <p:spPr>
          <a:xfrm>
            <a:off x="1196009" y="3776869"/>
            <a:ext cx="10515600" cy="9111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latin typeface="+mn-ea"/>
              </a:rPr>
              <a:t>課題一覧（提案、ペンディング含む</a:t>
            </a:r>
            <a:r>
              <a:rPr lang="ja-JP" altLang="en-US" sz="4400" b="1" dirty="0">
                <a:latin typeface="+mn-ea"/>
              </a:rPr>
              <a:t>）</a:t>
            </a:r>
            <a:endParaRPr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138969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9379A-29C1-D147-8A53-503FA77C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432"/>
            <a:ext cx="10515600" cy="637209"/>
          </a:xfrm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kumimoji="1" lang="ja-JP" altLang="en-US" sz="2800" b="1" dirty="0">
                <a:latin typeface="+mn-ea"/>
                <a:ea typeface="+mn-ea"/>
              </a:rPr>
              <a:t>アプリ申込み</a:t>
            </a:r>
            <a:r>
              <a:rPr kumimoji="1" lang="en-US" altLang="ja-JP" sz="2800" b="1" dirty="0">
                <a:latin typeface="+mn-ea"/>
                <a:ea typeface="+mn-ea"/>
              </a:rPr>
              <a:t>/</a:t>
            </a:r>
            <a:r>
              <a:rPr kumimoji="1" lang="ja-JP" altLang="en-US" sz="2800" b="1" dirty="0">
                <a:latin typeface="+mn-ea"/>
                <a:ea typeface="+mn-ea"/>
              </a:rPr>
              <a:t>お問合せ　（ＳＣＣ</a:t>
            </a:r>
            <a:r>
              <a:rPr kumimoji="1" lang="en-US" altLang="ja-JP" sz="2800" b="1" dirty="0">
                <a:latin typeface="+mn-ea"/>
                <a:ea typeface="+mn-ea"/>
              </a:rPr>
              <a:t>C</a:t>
            </a:r>
            <a:r>
              <a:rPr kumimoji="1" lang="ja-JP" altLang="en-US" sz="2800" b="1" dirty="0">
                <a:latin typeface="+mn-ea"/>
                <a:ea typeface="+mn-ea"/>
              </a:rPr>
              <a:t>協　Ｈ／Ｐトップ頁）（未完）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DE27CF-8B81-F147-E813-71D84030C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421296"/>
            <a:ext cx="11290851" cy="4755667"/>
          </a:xfrm>
          <a:ln w="1905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en-US" altLang="ja-JP" sz="3800" b="1" dirty="0"/>
          </a:p>
          <a:p>
            <a:r>
              <a:rPr lang="ja-JP" altLang="en-US" sz="5600" b="1" dirty="0">
                <a:latin typeface="+mn-ea"/>
              </a:rPr>
              <a:t>本サイトご訪問のお客様　　　「アプリ申込み</a:t>
            </a:r>
            <a:r>
              <a:rPr lang="en-US" altLang="ja-JP" sz="5600" b="1" dirty="0">
                <a:latin typeface="+mn-ea"/>
              </a:rPr>
              <a:t>/ </a:t>
            </a:r>
            <a:r>
              <a:rPr lang="ja-JP" altLang="en-US" sz="5600" b="1" dirty="0">
                <a:latin typeface="+mn-ea"/>
              </a:rPr>
              <a:t>お問合わせ」承ります。</a:t>
            </a:r>
            <a:br>
              <a:rPr lang="ja-JP" altLang="en-US" sz="5600" b="1" dirty="0">
                <a:latin typeface="+mn-ea"/>
              </a:rPr>
            </a:br>
            <a:r>
              <a:rPr lang="ja-JP" altLang="en-US" sz="5600" b="1" dirty="0">
                <a:latin typeface="+mn-ea"/>
              </a:rPr>
              <a:t>　下記について、お尋ねください。</a:t>
            </a:r>
            <a:br>
              <a:rPr lang="ja-JP" altLang="en-US" sz="5600" b="1" dirty="0">
                <a:latin typeface="+mn-ea"/>
              </a:rPr>
            </a:br>
            <a:r>
              <a:rPr lang="ja-JP" altLang="en-US" sz="5600" b="1" dirty="0">
                <a:latin typeface="+mn-ea"/>
              </a:rPr>
              <a:t>　　①　無償お試し「</a:t>
            </a:r>
            <a:r>
              <a:rPr lang="en-US" altLang="ja-JP" sz="5600" b="1" dirty="0">
                <a:latin typeface="+mn-ea"/>
              </a:rPr>
              <a:t>QR</a:t>
            </a:r>
            <a:r>
              <a:rPr lang="ja-JP" altLang="en-US" sz="5600" b="1" dirty="0">
                <a:latin typeface="+mn-ea"/>
              </a:rPr>
              <a:t>伝票利活用 クイックガイド」　先ずは</a:t>
            </a:r>
            <a:r>
              <a:rPr lang="ja-JP" altLang="en-US" sz="5600" b="1" dirty="0">
                <a:latin typeface="+mn-ea"/>
                <a:hlinkClick r:id="rId2"/>
              </a:rPr>
              <a:t>このリンク先ページでお確かめください</a:t>
            </a:r>
            <a:r>
              <a:rPr lang="ja-JP" altLang="en-US" sz="5600" b="1" dirty="0">
                <a:latin typeface="+mn-ea"/>
              </a:rPr>
              <a:t>。</a:t>
            </a:r>
            <a:endParaRPr lang="en-US" altLang="ja-JP" sz="5600" b="1" dirty="0">
              <a:latin typeface="+mn-ea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5600" b="1" dirty="0">
                <a:latin typeface="+mn-ea"/>
              </a:rPr>
              <a:t>　　　　　約</a:t>
            </a:r>
            <a:r>
              <a:rPr lang="en-US" altLang="ja-JP" sz="5600" b="1" dirty="0">
                <a:latin typeface="+mn-ea"/>
              </a:rPr>
              <a:t>380</a:t>
            </a:r>
            <a:r>
              <a:rPr lang="ja-JP" altLang="en-US" sz="5600" b="1" dirty="0">
                <a:latin typeface="+mn-ea"/>
              </a:rPr>
              <a:t>万社の小規模・零細企業が、デジタル化以前の手書き伝票や台帳転記作業から</a:t>
            </a:r>
            <a:br>
              <a:rPr lang="ja-JP" altLang="en-US" sz="5600" b="1" dirty="0">
                <a:latin typeface="+mn-ea"/>
              </a:rPr>
            </a:br>
            <a:r>
              <a:rPr lang="ja-JP" altLang="en-US" sz="5600" b="1" dirty="0">
                <a:latin typeface="+mn-ea"/>
              </a:rPr>
              <a:t>　　　　解放されるには、皆さんが「同一規格の</a:t>
            </a:r>
            <a:r>
              <a:rPr lang="en-US" altLang="ja-JP" sz="5600" b="1" dirty="0">
                <a:latin typeface="+mn-ea"/>
              </a:rPr>
              <a:t>QR</a:t>
            </a:r>
            <a:r>
              <a:rPr lang="ja-JP" altLang="en-US" sz="5600" b="1" dirty="0">
                <a:latin typeface="+mn-ea"/>
              </a:rPr>
              <a:t>コード」を読み取り、自動的にエクセル台帳を</a:t>
            </a:r>
            <a:br>
              <a:rPr lang="ja-JP" altLang="en-US" sz="5600" b="1" dirty="0">
                <a:latin typeface="+mn-ea"/>
              </a:rPr>
            </a:br>
            <a:r>
              <a:rPr lang="ja-JP" altLang="en-US" sz="5600" b="1" dirty="0">
                <a:latin typeface="+mn-ea"/>
              </a:rPr>
              <a:t>　　　　作るようにすると、日本中が一挙に楽になります。</a:t>
            </a:r>
            <a:br>
              <a:rPr lang="ja-JP" altLang="en-US" sz="5600" b="1" dirty="0">
                <a:latin typeface="+mn-ea"/>
              </a:rPr>
            </a:br>
            <a:r>
              <a:rPr lang="ja-JP" altLang="en-US" sz="5600" b="1" dirty="0">
                <a:latin typeface="+mn-ea"/>
              </a:rPr>
              <a:t>　　　　（本サイト以外に、 協賛の</a:t>
            </a:r>
            <a:r>
              <a:rPr lang="en-US" altLang="ja-JP" sz="5600" b="1" dirty="0">
                <a:latin typeface="+mn-ea"/>
              </a:rPr>
              <a:t>ESD21</a:t>
            </a:r>
            <a:r>
              <a:rPr lang="ja-JP" altLang="en-US" sz="5600" b="1" dirty="0">
                <a:latin typeface="+mn-ea"/>
              </a:rPr>
              <a:t>、ＢＰベンダー、大学、商工会議所、メディア等の呼びかけに</a:t>
            </a:r>
            <a:br>
              <a:rPr lang="ja-JP" altLang="en-US" sz="5600" b="1" dirty="0">
                <a:latin typeface="+mn-ea"/>
              </a:rPr>
            </a:br>
            <a:r>
              <a:rPr lang="ja-JP" altLang="en-US" sz="5600" b="1" dirty="0">
                <a:latin typeface="+mn-ea"/>
              </a:rPr>
              <a:t>　　　　もご注目下さい。）</a:t>
            </a:r>
            <a:br>
              <a:rPr lang="ja-JP" altLang="en-US" sz="5600" b="1" dirty="0">
                <a:latin typeface="+mn-ea"/>
              </a:rPr>
            </a:br>
            <a:r>
              <a:rPr lang="ja-JP" altLang="en-US" sz="5600" b="1" dirty="0">
                <a:latin typeface="+mn-ea"/>
              </a:rPr>
              <a:t>　　② 本サイトに関するコメント、 お問合わせ　</a:t>
            </a:r>
            <a:br>
              <a:rPr lang="ja-JP" altLang="en-US" sz="5600" b="1" dirty="0">
                <a:latin typeface="+mn-ea"/>
              </a:rPr>
            </a:br>
            <a:r>
              <a:rPr lang="ja-JP" altLang="en-US" sz="5600" b="1" dirty="0">
                <a:latin typeface="+mn-ea"/>
              </a:rPr>
              <a:t>　 　③ </a:t>
            </a:r>
            <a:r>
              <a:rPr lang="en-US" altLang="ja-JP" sz="5600" b="1" dirty="0">
                <a:latin typeface="+mn-ea"/>
              </a:rPr>
              <a:t>JIT</a:t>
            </a:r>
            <a:r>
              <a:rPr lang="ja-JP" altLang="en-US" sz="5600" b="1" dirty="0">
                <a:latin typeface="+mn-ea"/>
              </a:rPr>
              <a:t>経営「本社力」要請に関するご相談、個社コンサル依頼など</a:t>
            </a:r>
            <a:endParaRPr lang="en-US" altLang="ja-JP" sz="5600" b="1" dirty="0">
              <a:latin typeface="+mn-ea"/>
            </a:endParaRPr>
          </a:p>
          <a:p>
            <a:pPr marL="0" indent="0">
              <a:lnSpc>
                <a:spcPct val="120000"/>
              </a:lnSpc>
              <a:buNone/>
            </a:pPr>
            <a:br>
              <a:rPr lang="ja-JP" altLang="en-US" sz="5600" b="1" dirty="0">
                <a:latin typeface="+mn-ea"/>
              </a:rPr>
            </a:br>
            <a:r>
              <a:rPr lang="ja-JP" altLang="en-US" sz="5600" b="1" dirty="0">
                <a:latin typeface="+mn-ea"/>
              </a:rPr>
              <a:t>　　★ご質問内容により、以下</a:t>
            </a:r>
            <a:r>
              <a:rPr lang="en-US" altLang="ja-JP" sz="5600" b="1" dirty="0">
                <a:latin typeface="+mn-ea"/>
              </a:rPr>
              <a:t>3</a:t>
            </a:r>
            <a:r>
              <a:rPr lang="ja-JP" altLang="en-US" sz="5600" b="1" dirty="0">
                <a:latin typeface="+mn-ea"/>
              </a:rPr>
              <a:t>名のうち</a:t>
            </a:r>
            <a:r>
              <a:rPr lang="en-US" altLang="ja-JP" sz="5600" b="1" dirty="0">
                <a:latin typeface="+mn-ea"/>
              </a:rPr>
              <a:t>1</a:t>
            </a:r>
            <a:r>
              <a:rPr lang="ja-JP" altLang="en-US" sz="5600" b="1" dirty="0">
                <a:latin typeface="+mn-ea"/>
              </a:rPr>
              <a:t>名を選び、メール願います。</a:t>
            </a:r>
            <a:br>
              <a:rPr lang="ja-JP" altLang="en-US" sz="5600" b="1" dirty="0">
                <a:latin typeface="+mn-ea"/>
              </a:rPr>
            </a:br>
            <a:r>
              <a:rPr lang="ja-JP" altLang="en-US" sz="5600" b="1" dirty="0">
                <a:latin typeface="+mn-ea"/>
              </a:rPr>
              <a:t>　　　副理事長　 河田信 名城大学名誉教授</a:t>
            </a:r>
            <a:r>
              <a:rPr lang="en-US" altLang="ja-JP" sz="5600" b="1" dirty="0">
                <a:latin typeface="+mn-ea"/>
              </a:rPr>
              <a:t>:</a:t>
            </a:r>
            <a:r>
              <a:rPr lang="ja-JP" altLang="en-US" sz="5600" b="1" dirty="0">
                <a:latin typeface="+mn-ea"/>
              </a:rPr>
              <a:t>　全般、本社力スクール、個社コンサル依頼関係</a:t>
            </a:r>
            <a:br>
              <a:rPr lang="ja-JP" altLang="en-US" sz="5600" b="1" dirty="0">
                <a:latin typeface="+mn-ea"/>
              </a:rPr>
            </a:br>
            <a:r>
              <a:rPr lang="ja-JP" altLang="en-US" sz="5600" b="1" dirty="0">
                <a:latin typeface="+mn-ea"/>
              </a:rPr>
              <a:t>　　　　　　</a:t>
            </a:r>
            <a:r>
              <a:rPr lang="en-US" altLang="ja-JP" sz="5600" b="1" dirty="0">
                <a:latin typeface="+mn-ea"/>
              </a:rPr>
              <a:t> </a:t>
            </a:r>
            <a:r>
              <a:rPr lang="ja-JP" altLang="en-US" sz="5600" b="1" dirty="0">
                <a:latin typeface="+mn-ea"/>
              </a:rPr>
              <a:t>　</a:t>
            </a:r>
            <a:r>
              <a:rPr lang="en-US" altLang="ja-JP" sz="5600" b="1" dirty="0">
                <a:latin typeface="+mn-ea"/>
              </a:rPr>
              <a:t>mkawada@ccalumni.meijo-u.ac.jp</a:t>
            </a:r>
            <a:br>
              <a:rPr lang="en-US" altLang="ja-JP" sz="5600" b="1" dirty="0">
                <a:latin typeface="+mn-ea"/>
              </a:rPr>
            </a:br>
            <a:r>
              <a:rPr lang="ja-JP" altLang="en-US" sz="5600" b="1" dirty="0">
                <a:latin typeface="+mn-ea"/>
              </a:rPr>
              <a:t>　　　事務局長 鈴木雅文 リーンランド研究所長　</a:t>
            </a:r>
            <a:r>
              <a:rPr lang="en-US" altLang="ja-JP" sz="5600" b="1" dirty="0">
                <a:latin typeface="+mn-ea"/>
              </a:rPr>
              <a:t>:</a:t>
            </a:r>
            <a:r>
              <a:rPr lang="ja-JP" altLang="en-US" sz="5600" b="1" dirty="0">
                <a:latin typeface="+mn-ea"/>
              </a:rPr>
              <a:t>　ＱＲアプリ、</a:t>
            </a:r>
            <a:r>
              <a:rPr lang="en-US" altLang="ja-JP" sz="5600" b="1" dirty="0">
                <a:latin typeface="+mn-ea"/>
              </a:rPr>
              <a:t>JIT</a:t>
            </a:r>
            <a:r>
              <a:rPr lang="ja-JP" altLang="en-US" sz="5600" b="1" dirty="0">
                <a:latin typeface="+mn-ea"/>
              </a:rPr>
              <a:t>生産コンサル関係</a:t>
            </a:r>
            <a:br>
              <a:rPr lang="ja-JP" altLang="en-US" sz="5600" b="1" dirty="0">
                <a:latin typeface="+mn-ea"/>
              </a:rPr>
            </a:br>
            <a:r>
              <a:rPr lang="ja-JP" altLang="en-US" sz="5600" b="1" dirty="0">
                <a:latin typeface="+mn-ea"/>
              </a:rPr>
              <a:t>　　　　　　　</a:t>
            </a:r>
            <a:r>
              <a:rPr lang="en-US" altLang="ja-JP" sz="5600" b="1" dirty="0">
                <a:latin typeface="+mn-ea"/>
              </a:rPr>
              <a:t>leanlandlab@gmail.com</a:t>
            </a:r>
            <a:br>
              <a:rPr lang="en-US" altLang="ja-JP" sz="5600" b="1" dirty="0">
                <a:latin typeface="+mn-ea"/>
              </a:rPr>
            </a:br>
            <a:r>
              <a:rPr lang="ja-JP" altLang="en-US" sz="5600" b="1" dirty="0">
                <a:latin typeface="+mn-ea"/>
              </a:rPr>
              <a:t>　　　スクール事務局 鈴木雅之　</a:t>
            </a:r>
            <a:r>
              <a:rPr lang="en-US" altLang="ja-JP" sz="5600" b="1" dirty="0">
                <a:latin typeface="+mn-ea"/>
              </a:rPr>
              <a:t>NPO</a:t>
            </a:r>
            <a:r>
              <a:rPr lang="ja-JP" altLang="en-US" sz="5600" b="1" dirty="0">
                <a:latin typeface="+mn-ea"/>
              </a:rPr>
              <a:t>ミライアンス理事長</a:t>
            </a:r>
            <a:r>
              <a:rPr lang="en-US" altLang="ja-JP" sz="5600" b="1" dirty="0">
                <a:latin typeface="+mn-ea"/>
              </a:rPr>
              <a:t>: </a:t>
            </a:r>
            <a:r>
              <a:rPr lang="ja-JP" altLang="en-US" sz="5600" b="1" dirty="0">
                <a:latin typeface="+mn-ea"/>
              </a:rPr>
              <a:t>名城大学との産学連携関係</a:t>
            </a:r>
            <a:br>
              <a:rPr lang="ja-JP" altLang="en-US" sz="5600" b="1" dirty="0">
                <a:latin typeface="+mn-ea"/>
              </a:rPr>
            </a:br>
            <a:r>
              <a:rPr lang="ja-JP" altLang="en-US" sz="5600" b="1" dirty="0">
                <a:latin typeface="+mn-ea"/>
              </a:rPr>
              <a:t>　　　　　　　</a:t>
            </a:r>
            <a:r>
              <a:rPr lang="en-US" altLang="ja-JP" sz="5600" b="1" dirty="0">
                <a:latin typeface="+mn-ea"/>
              </a:rPr>
              <a:t>milliance.aichi@gmail.com</a:t>
            </a:r>
            <a:r>
              <a:rPr lang="ja-JP" altLang="en-US" sz="5600" b="1" dirty="0">
                <a:latin typeface="+mn-ea"/>
              </a:rPr>
              <a:t>　</a:t>
            </a:r>
            <a:br>
              <a:rPr lang="ja-JP" altLang="en-US" sz="5600" b="1" dirty="0">
                <a:latin typeface="+mn-ea"/>
              </a:rPr>
            </a:br>
            <a:r>
              <a:rPr lang="ja-JP" altLang="en-US" sz="5600" b="1" dirty="0">
                <a:latin typeface="+mn-ea"/>
              </a:rPr>
              <a:t>　　　メールに必要な記載事項　リンク先の</a:t>
            </a:r>
            <a:r>
              <a:rPr lang="ja-JP" altLang="en-US" sz="5600" b="1" dirty="0">
                <a:latin typeface="+mn-ea"/>
                <a:hlinkClick r:id="rId2"/>
              </a:rPr>
              <a:t>アプり申込み</a:t>
            </a:r>
            <a:r>
              <a:rPr lang="en-US" altLang="ja-JP" sz="5600" b="1" dirty="0">
                <a:latin typeface="+mn-ea"/>
                <a:hlinkClick r:id="rId2"/>
              </a:rPr>
              <a:t>/</a:t>
            </a:r>
            <a:r>
              <a:rPr lang="ja-JP" altLang="en-US" sz="5600" b="1" dirty="0">
                <a:latin typeface="+mn-ea"/>
                <a:hlinkClick r:id="rId2"/>
              </a:rPr>
              <a:t>お問合せページ参照</a:t>
            </a:r>
            <a:br>
              <a:rPr lang="ja-JP" altLang="en-US" sz="5600" b="1" dirty="0">
                <a:latin typeface="+mn-ea"/>
                <a:hlinkClick r:id="rId2"/>
              </a:rPr>
            </a:br>
            <a:r>
              <a:rPr lang="ja-JP" altLang="en-US" sz="5600" b="1" dirty="0">
                <a:latin typeface="+mn-ea"/>
              </a:rPr>
              <a:t>　　　　　　　（氏名、所属、役職、</a:t>
            </a:r>
            <a:r>
              <a:rPr lang="en-US" altLang="ja-JP" sz="5600" b="1" dirty="0">
                <a:latin typeface="+mn-ea"/>
              </a:rPr>
              <a:t>TEL. </a:t>
            </a:r>
            <a:r>
              <a:rPr lang="ja-JP" altLang="en-US" sz="5600" b="1" dirty="0">
                <a:latin typeface="+mn-ea"/>
              </a:rPr>
              <a:t>メールアドレス</a:t>
            </a:r>
            <a:r>
              <a:rPr lang="en-US" altLang="ja-JP" sz="5600" b="1" dirty="0">
                <a:latin typeface="+mn-ea"/>
              </a:rPr>
              <a:t>,</a:t>
            </a:r>
            <a:r>
              <a:rPr lang="ja-JP" altLang="en-US" sz="5600" b="1" dirty="0">
                <a:latin typeface="+mn-ea"/>
              </a:rPr>
              <a:t>お問い合わせ内容ほか）</a:t>
            </a:r>
            <a:br>
              <a:rPr lang="ja-JP" altLang="en-US" sz="5600" b="1" dirty="0">
                <a:latin typeface="+mn-ea"/>
              </a:rPr>
            </a:br>
            <a:br>
              <a:rPr lang="ja-JP" altLang="en-US" sz="5600" b="1" dirty="0">
                <a:latin typeface="+mn-ea"/>
              </a:rPr>
            </a:br>
            <a:br>
              <a:rPr lang="ja-JP" altLang="en-US" b="1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1869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0F486A-03E5-BC5E-04D0-4B026CCA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1130" cy="708301"/>
          </a:xfrm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sz="3200" b="1" dirty="0">
                <a:latin typeface="+mn-ea"/>
                <a:ea typeface="+mn-ea"/>
              </a:rPr>
              <a:t>「</a:t>
            </a:r>
            <a:r>
              <a:rPr lang="en-US" altLang="ja-JP" sz="3200" b="1" dirty="0">
                <a:latin typeface="+mn-ea"/>
                <a:ea typeface="+mn-ea"/>
              </a:rPr>
              <a:t>QR</a:t>
            </a:r>
            <a:r>
              <a:rPr lang="ja-JP" altLang="en-US" sz="3200" b="1" dirty="0">
                <a:latin typeface="+mn-ea"/>
                <a:ea typeface="+mn-ea"/>
              </a:rPr>
              <a:t>伝票利活用 クイックガイド」無償お試しの申込み</a:t>
            </a:r>
            <a:r>
              <a:rPr lang="en-US" altLang="ja-JP" sz="3200" dirty="0">
                <a:latin typeface="+mn-ea"/>
                <a:ea typeface="+mn-ea"/>
              </a:rPr>
              <a:t>(</a:t>
            </a:r>
            <a:r>
              <a:rPr lang="ja-JP" altLang="en-US" sz="3200" dirty="0">
                <a:latin typeface="+mn-ea"/>
                <a:ea typeface="+mn-ea"/>
              </a:rPr>
              <a:t>未完</a:t>
            </a:r>
            <a:r>
              <a:rPr lang="ja-JP" altLang="en-US" sz="3200" dirty="0"/>
              <a:t>）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889C74-58B9-62EB-00C6-9EDE31253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2" y="1321904"/>
            <a:ext cx="9965635" cy="4874937"/>
          </a:xfrm>
          <a:ln w="12700"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/>
          <a:p>
            <a:r>
              <a:rPr lang="ja-JP" altLang="en-US" sz="2900" b="1" dirty="0">
                <a:latin typeface="+mn-ea"/>
              </a:rPr>
              <a:t>この度は「</a:t>
            </a:r>
            <a:r>
              <a:rPr lang="en-US" altLang="ja-JP" sz="2900" b="1" dirty="0">
                <a:latin typeface="+mn-ea"/>
              </a:rPr>
              <a:t>QR</a:t>
            </a:r>
            <a:r>
              <a:rPr lang="ja-JP" altLang="en-US" sz="2900" b="1" dirty="0">
                <a:latin typeface="+mn-ea"/>
              </a:rPr>
              <a:t>伝票利活用 クイックガイド」の無償お試しを申込み頂き、ありがとうございます。以下の内容をご記入の上、申込み下さい。</a:t>
            </a:r>
            <a:br>
              <a:rPr lang="ja-JP" altLang="en-US" sz="2900" b="1" dirty="0">
                <a:latin typeface="+mn-ea"/>
              </a:rPr>
            </a:br>
            <a:br>
              <a:rPr lang="ja-JP" altLang="en-US" sz="2900" b="1" dirty="0">
                <a:latin typeface="+mn-ea"/>
              </a:rPr>
            </a:br>
            <a:r>
              <a:rPr lang="ja-JP" altLang="en-US" sz="2900" b="1" dirty="0">
                <a:latin typeface="+mn-ea"/>
              </a:rPr>
              <a:t>会社名：＿＿＿＿＿＿＿＿ </a:t>
            </a:r>
            <a:br>
              <a:rPr lang="ja-JP" altLang="en-US" sz="2900" b="1" dirty="0">
                <a:latin typeface="+mn-ea"/>
              </a:rPr>
            </a:br>
            <a:r>
              <a:rPr lang="ja-JP" altLang="en-US" sz="2900" b="1" dirty="0">
                <a:latin typeface="+mn-ea"/>
              </a:rPr>
              <a:t>・ 郵便番号：＿＿＿＿＿＿ 住所：＿＿＿＿＿＿＿＿＿＿＿＿＿＿＿＿ </a:t>
            </a:r>
            <a:br>
              <a:rPr lang="ja-JP" altLang="en-US" sz="2900" b="1" dirty="0">
                <a:latin typeface="+mn-ea"/>
              </a:rPr>
            </a:br>
            <a:r>
              <a:rPr lang="ja-JP" altLang="en-US" sz="2900" b="1" dirty="0">
                <a:latin typeface="+mn-ea"/>
              </a:rPr>
              <a:t>・ 会計システム、もしくはパッケージを利用していますでしょうか：いいえ</a:t>
            </a:r>
            <a:br>
              <a:rPr lang="ja-JP" altLang="en-US" sz="2900" b="1" dirty="0">
                <a:latin typeface="+mn-ea"/>
              </a:rPr>
            </a:br>
            <a:r>
              <a:rPr lang="ja-JP" altLang="en-US" sz="2900" b="1" dirty="0">
                <a:latin typeface="+mn-ea"/>
              </a:rPr>
              <a:t>　（ご利用の場合、どちらの会計システムですか　（　　　　）</a:t>
            </a:r>
            <a:endParaRPr lang="en-US" altLang="ja-JP" sz="2900" b="1" dirty="0">
              <a:latin typeface="+mn-ea"/>
            </a:endParaRPr>
          </a:p>
          <a:p>
            <a:r>
              <a:rPr lang="ja-JP" altLang="en-US" sz="2900" b="1" dirty="0">
                <a:latin typeface="+mn-ea"/>
              </a:rPr>
              <a:t>・ 無料試用期間終了日：（弊社記入） </a:t>
            </a:r>
            <a:br>
              <a:rPr lang="ja-JP" altLang="en-US" sz="2900" b="1" dirty="0">
                <a:latin typeface="+mn-ea"/>
              </a:rPr>
            </a:br>
            <a:r>
              <a:rPr lang="ja-JP" altLang="en-US" sz="2900" b="1" dirty="0">
                <a:latin typeface="+mn-ea"/>
              </a:rPr>
              <a:t>・ ご紹介者（</a:t>
            </a:r>
            <a:r>
              <a:rPr lang="en-US" altLang="ja-JP" sz="2900" b="1" dirty="0">
                <a:latin typeface="+mn-ea"/>
              </a:rPr>
              <a:t>BP</a:t>
            </a:r>
            <a:r>
              <a:rPr lang="ja-JP" altLang="en-US" sz="2900" b="1" dirty="0">
                <a:latin typeface="+mn-ea"/>
              </a:rPr>
              <a:t>）　 </a:t>
            </a:r>
            <a:r>
              <a:rPr lang="en-US" altLang="ja-JP" sz="2900" b="1" dirty="0">
                <a:latin typeface="+mn-ea"/>
              </a:rPr>
              <a:t>BP</a:t>
            </a:r>
            <a:r>
              <a:rPr lang="ja-JP" altLang="en-US" sz="2900" b="1" dirty="0">
                <a:latin typeface="+mn-ea"/>
              </a:rPr>
              <a:t>会社名：</a:t>
            </a:r>
            <a:r>
              <a:rPr lang="en-US" altLang="ja-JP" sz="2900" b="1" dirty="0">
                <a:latin typeface="+mn-ea"/>
              </a:rPr>
              <a:t>__________ BP</a:t>
            </a:r>
            <a:r>
              <a:rPr lang="ja-JP" altLang="en-US" sz="2900" b="1" dirty="0">
                <a:latin typeface="+mn-ea"/>
              </a:rPr>
              <a:t>担当者名：</a:t>
            </a:r>
            <a:r>
              <a:rPr lang="en-US" altLang="ja-JP" sz="2900" b="1" dirty="0">
                <a:latin typeface="+mn-ea"/>
              </a:rPr>
              <a:t>___________ </a:t>
            </a:r>
            <a:br>
              <a:rPr lang="en-US" altLang="ja-JP" sz="2900" b="1" dirty="0">
                <a:latin typeface="+mn-ea"/>
              </a:rPr>
            </a:br>
            <a:r>
              <a:rPr lang="ja-JP" altLang="en-US" sz="2900" b="1" dirty="0">
                <a:latin typeface="+mn-ea"/>
              </a:rPr>
              <a:t>・ 貴方のお名前＿＿＿＿＿＿＿＿＿＿フリガナ：＿＿＿＿＿＿＿＿＿＿＿ </a:t>
            </a:r>
            <a:br>
              <a:rPr lang="ja-JP" altLang="en-US" sz="2900" b="1" dirty="0">
                <a:latin typeface="+mn-ea"/>
              </a:rPr>
            </a:br>
            <a:r>
              <a:rPr lang="ja-JP" altLang="en-US" sz="2900" b="1" dirty="0">
                <a:latin typeface="+mn-ea"/>
              </a:rPr>
              <a:t>　　　　部門・役職　＿＿＿＿＿＿＿＿＿＿＿＿＿＿ </a:t>
            </a:r>
            <a:br>
              <a:rPr lang="ja-JP" altLang="en-US" sz="2900" b="1" dirty="0">
                <a:latin typeface="+mn-ea"/>
              </a:rPr>
            </a:br>
            <a:r>
              <a:rPr lang="ja-JP" altLang="en-US" sz="2900" b="1" dirty="0">
                <a:latin typeface="+mn-ea"/>
              </a:rPr>
              <a:t>・ 　　　電話番号：＿＿＿＿＿＿＿＿＿＿ </a:t>
            </a:r>
            <a:br>
              <a:rPr lang="ja-JP" altLang="en-US" sz="2900" b="1" dirty="0">
                <a:latin typeface="+mn-ea"/>
              </a:rPr>
            </a:br>
            <a:r>
              <a:rPr lang="ja-JP" altLang="en-US" sz="2900" b="1" dirty="0">
                <a:latin typeface="+mn-ea"/>
              </a:rPr>
              <a:t>・　　　 </a:t>
            </a:r>
            <a:r>
              <a:rPr lang="en-US" altLang="ja-JP" sz="2900" b="1" dirty="0">
                <a:latin typeface="+mn-ea"/>
              </a:rPr>
              <a:t>E-Mail</a:t>
            </a:r>
            <a:r>
              <a:rPr lang="ja-JP" altLang="en-US" sz="2900" b="1" dirty="0">
                <a:latin typeface="+mn-ea"/>
              </a:rPr>
              <a:t>：＿＿＿＿＿＿＿＿＿＿＿＿＿＿＿＿ </a:t>
            </a:r>
            <a:br>
              <a:rPr lang="ja-JP" altLang="en-US" sz="2900" b="1" dirty="0">
                <a:latin typeface="+mn-ea"/>
              </a:rPr>
            </a:br>
            <a:br>
              <a:rPr lang="ja-JP" altLang="en-US" sz="2900" b="1" dirty="0">
                <a:latin typeface="+mn-ea"/>
              </a:rPr>
            </a:br>
            <a:r>
              <a:rPr lang="ja-JP" altLang="en-US" sz="2900" b="1" dirty="0">
                <a:latin typeface="+mn-ea"/>
              </a:rPr>
              <a:t>・ 送信日時：</a:t>
            </a:r>
            <a:r>
              <a:rPr lang="en-US" altLang="ja-JP" sz="2900" b="1" dirty="0">
                <a:latin typeface="+mn-ea"/>
              </a:rPr>
              <a:t>2024-01-11 14:44:58 </a:t>
            </a:r>
            <a:br>
              <a:rPr lang="en-US" altLang="ja-JP" sz="2900" b="1" dirty="0">
                <a:latin typeface="+mn-ea"/>
              </a:rPr>
            </a:br>
            <a:r>
              <a:rPr lang="ja-JP" altLang="en-US" sz="2900" b="1" dirty="0">
                <a:latin typeface="+mn-ea"/>
              </a:rPr>
              <a:t>・ </a:t>
            </a:r>
            <a:r>
              <a:rPr lang="en-US" altLang="ja-JP" sz="2900" b="1" dirty="0">
                <a:latin typeface="+mn-ea"/>
              </a:rPr>
              <a:t>https://application.scccbsq.com/download/</a:t>
            </a:r>
            <a:r>
              <a:rPr lang="ja-JP" altLang="en-US" sz="2900" b="1" dirty="0">
                <a:latin typeface="+mn-ea"/>
              </a:rPr>
              <a:t>　（</a:t>
            </a:r>
            <a:r>
              <a:rPr lang="en-US" altLang="ja-JP" sz="2900" b="1" dirty="0">
                <a:latin typeface="+mn-ea"/>
              </a:rPr>
              <a:t>SCCC</a:t>
            </a:r>
            <a:r>
              <a:rPr lang="ja-JP" altLang="en-US" sz="2900" b="1" dirty="0">
                <a:latin typeface="+mn-ea"/>
              </a:rPr>
              <a:t>協議会事務局）　　鈴木、河田 </a:t>
            </a:r>
            <a:br>
              <a:rPr lang="ja-JP" altLang="en-US" sz="2900" b="1" dirty="0">
                <a:latin typeface="+mn-ea"/>
              </a:rPr>
            </a:br>
            <a:br>
              <a:rPr lang="ja-JP" altLang="en-US" sz="2900" b="1" dirty="0">
                <a:latin typeface="+mn-ea"/>
              </a:rPr>
            </a:br>
            <a:r>
              <a:rPr lang="ja-JP" altLang="en-US" sz="2900" b="1" dirty="0">
                <a:latin typeface="+mn-ea"/>
              </a:rPr>
              <a:t>　</a:t>
            </a:r>
            <a:r>
              <a:rPr lang="en-US" altLang="ja-JP" sz="2900" b="1" dirty="0">
                <a:latin typeface="+mn-ea"/>
              </a:rPr>
              <a:t>SCCC</a:t>
            </a:r>
            <a:r>
              <a:rPr lang="ja-JP" altLang="en-US" sz="2900" b="1" dirty="0">
                <a:latin typeface="+mn-ea"/>
              </a:rPr>
              <a:t>規格と</a:t>
            </a:r>
            <a:r>
              <a:rPr lang="en-US" altLang="ja-JP" sz="2900" b="1" dirty="0">
                <a:latin typeface="+mn-ea"/>
              </a:rPr>
              <a:t>QR</a:t>
            </a:r>
            <a:r>
              <a:rPr lang="ja-JP" altLang="en-US" sz="2900" b="1" dirty="0">
                <a:latin typeface="+mn-ea"/>
              </a:rPr>
              <a:t>伝票利活用 クイックガイドダウンロードはこちら （</a:t>
            </a:r>
            <a:r>
              <a:rPr lang="en-US" altLang="ja-JP" sz="2900" b="1" strike="dblStrike" dirty="0">
                <a:solidFill>
                  <a:srgbClr val="FF0000"/>
                </a:solidFill>
                <a:latin typeface="+mn-ea"/>
              </a:rPr>
              <a:t>application@scccbsq.com</a:t>
            </a:r>
            <a:r>
              <a:rPr lang="ja-JP" altLang="en-US" sz="2900" b="1" dirty="0">
                <a:latin typeface="+mn-ea"/>
              </a:rPr>
              <a:t>） </a:t>
            </a:r>
            <a:endParaRPr lang="en-US" altLang="ja-JP" sz="2900" b="1" dirty="0">
              <a:latin typeface="+mn-ea"/>
            </a:endParaRPr>
          </a:p>
          <a:p>
            <a:br>
              <a:rPr lang="ja-JP" altLang="en-US" sz="2900" b="1" dirty="0">
                <a:latin typeface="+mn-ea"/>
              </a:rPr>
            </a:br>
            <a:r>
              <a:rPr lang="en-US" altLang="ja-JP" sz="2900" b="1" dirty="0">
                <a:latin typeface="+mn-ea"/>
              </a:rPr>
              <a:t>SCCC</a:t>
            </a:r>
            <a:r>
              <a:rPr lang="ja-JP" altLang="en-US" sz="2900" b="1" dirty="0">
                <a:latin typeface="+mn-ea"/>
              </a:rPr>
              <a:t>規格、</a:t>
            </a:r>
            <a:r>
              <a:rPr lang="en-US" altLang="ja-JP" sz="2900" b="1" dirty="0">
                <a:latin typeface="+mn-ea"/>
              </a:rPr>
              <a:t>QR</a:t>
            </a:r>
            <a:r>
              <a:rPr lang="ja-JP" altLang="en-US" sz="2900" b="1" dirty="0">
                <a:latin typeface="+mn-ea"/>
              </a:rPr>
              <a:t>伝票利活用 クイックガイド、アプリの不具合やインストール、 </a:t>
            </a:r>
            <a:br>
              <a:rPr lang="ja-JP" altLang="en-US" sz="2900" b="1" dirty="0">
                <a:latin typeface="+mn-ea"/>
              </a:rPr>
            </a:br>
            <a:r>
              <a:rPr lang="ja-JP" altLang="en-US" sz="2900" b="1" dirty="0">
                <a:latin typeface="+mn-ea"/>
              </a:rPr>
              <a:t>操作方法などの不明点につきましては下記宛先にお問合せ下さい。 </a:t>
            </a:r>
            <a:br>
              <a:rPr lang="ja-JP" altLang="en-US" sz="2900" b="1" dirty="0">
                <a:latin typeface="+mn-ea"/>
              </a:rPr>
            </a:br>
            <a:r>
              <a:rPr lang="en-US" altLang="ja-JP" sz="2900" b="1" dirty="0">
                <a:latin typeface="+mn-ea"/>
              </a:rPr>
              <a:t>https://scccreal.cloudfree.jp    </a:t>
            </a:r>
            <a:br>
              <a:rPr lang="en-US" altLang="ja-JP" sz="2900" b="1" dirty="0">
                <a:latin typeface="+mn-ea"/>
              </a:rPr>
            </a:br>
            <a:br>
              <a:rPr lang="en-US" altLang="ja-JP" sz="2900" b="1" dirty="0">
                <a:latin typeface="+mn-ea"/>
              </a:rPr>
            </a:br>
            <a:r>
              <a:rPr lang="ja-JP" altLang="en-US" sz="2900" b="1" dirty="0">
                <a:solidFill>
                  <a:srgbClr val="0563C1"/>
                </a:solidFill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今後ともどうぞよろしくお願いいたします。</a:t>
            </a:r>
            <a:endParaRPr lang="en-US" altLang="ja-JP" sz="2900" b="1" dirty="0">
              <a:solidFill>
                <a:srgbClr val="0563C1"/>
              </a:solidFill>
              <a:latin typeface="+mn-ea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altLang="ja-JP" sz="2900" b="1" dirty="0">
                <a:solidFill>
                  <a:srgbClr val="0563C1"/>
                </a:solidFill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ja-JP" altLang="en-US" sz="2900" b="1" dirty="0">
                <a:solidFill>
                  <a:srgbClr val="0563C1"/>
                </a:solidFill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altLang="ja-JP" sz="2900" b="1" dirty="0">
                <a:solidFill>
                  <a:srgbClr val="FF0000"/>
                </a:solidFill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(QR</a:t>
            </a:r>
            <a:r>
              <a:rPr lang="ja-JP" altLang="en-US" sz="2900" b="1" dirty="0">
                <a:solidFill>
                  <a:srgbClr val="FF0000"/>
                </a:solidFill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コード効果動画リンクご参照　スライド</a:t>
            </a:r>
            <a:r>
              <a:rPr lang="en-US" altLang="ja-JP" sz="2900" b="1" dirty="0">
                <a:solidFill>
                  <a:srgbClr val="FF0000"/>
                </a:solidFill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ja-JP" altLang="en-US" sz="2900" b="1" dirty="0">
                <a:solidFill>
                  <a:srgbClr val="FF0000"/>
                </a:solidFill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～</a:t>
            </a:r>
            <a:r>
              <a:rPr lang="en-US" altLang="ja-JP" sz="2900" b="1" dirty="0">
                <a:solidFill>
                  <a:srgbClr val="FF0000"/>
                </a:solidFill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7</a:t>
            </a:r>
            <a:r>
              <a:rPr lang="ja-JP" altLang="en-US" sz="2900" b="1" dirty="0">
                <a:solidFill>
                  <a:srgbClr val="FF0000"/>
                </a:solidFill>
                <a:latin typeface="+mn-e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）</a:t>
            </a:r>
            <a:r>
              <a:rPr lang="ja-JP" altLang="en-US" sz="2900" b="1" dirty="0">
                <a:solidFill>
                  <a:srgbClr val="FF0000"/>
                </a:solidFill>
                <a:latin typeface="+mn-ea"/>
              </a:rPr>
              <a:t> </a:t>
            </a:r>
            <a:br>
              <a:rPr lang="ja-JP" altLang="en-US" sz="2900" b="1" dirty="0">
                <a:solidFill>
                  <a:srgbClr val="FF0000"/>
                </a:solidFill>
                <a:latin typeface="+mn-ea"/>
              </a:rPr>
            </a:br>
            <a:br>
              <a:rPr lang="ja-JP" altLang="en-US" sz="2900" b="1" dirty="0">
                <a:solidFill>
                  <a:srgbClr val="FF0000"/>
                </a:solidFill>
                <a:latin typeface="+mn-ea"/>
              </a:rPr>
            </a:br>
            <a:r>
              <a:rPr lang="ja-JP" altLang="en-US" sz="2900" b="1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ja-JP" sz="2900" b="1" dirty="0">
                <a:solidFill>
                  <a:srgbClr val="FF0000"/>
                </a:solidFill>
                <a:latin typeface="+mn-ea"/>
              </a:rPr>
              <a:t>1</a:t>
            </a:r>
            <a:r>
              <a:rPr lang="ja-JP" altLang="en-US" sz="2900" b="1" dirty="0">
                <a:solidFill>
                  <a:srgbClr val="FF0000"/>
                </a:solidFill>
                <a:latin typeface="+mn-ea"/>
              </a:rPr>
              <a:t>カ月間お試し後、期待効果に十分ご満足頂けた場合、今後も</a:t>
            </a:r>
            <a:r>
              <a:rPr lang="en-US" altLang="ja-JP" sz="2900" b="1" dirty="0">
                <a:solidFill>
                  <a:srgbClr val="FF0000"/>
                </a:solidFill>
                <a:latin typeface="+mn-ea"/>
              </a:rPr>
              <a:t>QR</a:t>
            </a:r>
            <a:r>
              <a:rPr lang="ja-JP" altLang="en-US" sz="2900" b="1" dirty="0">
                <a:solidFill>
                  <a:srgbClr val="FF0000"/>
                </a:solidFill>
                <a:latin typeface="+mn-ea"/>
              </a:rPr>
              <a:t>化事業の</a:t>
            </a:r>
            <a:r>
              <a:rPr lang="en-US" altLang="ja-JP" sz="2900" b="1" dirty="0">
                <a:solidFill>
                  <a:srgbClr val="FF0000"/>
                </a:solidFill>
                <a:latin typeface="+mn-ea"/>
              </a:rPr>
              <a:t>BP</a:t>
            </a:r>
            <a:r>
              <a:rPr lang="ja-JP" altLang="en-US" sz="2900" b="1" dirty="0">
                <a:solidFill>
                  <a:srgbClr val="FF0000"/>
                </a:solidFill>
                <a:latin typeface="+mn-ea"/>
              </a:rPr>
              <a:t>（ビジネスパートナー）として、</a:t>
            </a:r>
            <a:endParaRPr lang="en-US" altLang="ja-JP" sz="29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r>
              <a:rPr lang="ja-JP" altLang="en-US" sz="2900" b="1" dirty="0">
                <a:solidFill>
                  <a:srgbClr val="FF0000"/>
                </a:solidFill>
                <a:latin typeface="+mn-ea"/>
              </a:rPr>
              <a:t>　　お知り合いの業者をご紹介下さい。（協働社会づくりにご支援の御礼薄謝ですがお届けします。）</a:t>
            </a:r>
            <a:br>
              <a:rPr lang="ja-JP" altLang="en-US" sz="2900" b="1" dirty="0">
                <a:solidFill>
                  <a:srgbClr val="FF0000"/>
                </a:solidFill>
                <a:latin typeface="+mn-ea"/>
              </a:rPr>
            </a:br>
            <a:endParaRPr lang="ja-JP" altLang="en-US" sz="2900" b="1" dirty="0">
              <a:solidFill>
                <a:srgbClr val="FF0000"/>
              </a:solidFill>
              <a:latin typeface="+mn-ea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8333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1817" y="89452"/>
            <a:ext cx="9090314" cy="85714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/>
            <a:r>
              <a:rPr lang="ja-JP" altLang="en-US" sz="3600" b="1" dirty="0"/>
              <a:t>「</a:t>
            </a:r>
            <a:r>
              <a:rPr lang="ja-JP" altLang="en-US" sz="3600" b="1" dirty="0">
                <a:latin typeface="+mn-ea"/>
                <a:ea typeface="+mn-ea"/>
              </a:rPr>
              <a:t>知識の型（</a:t>
            </a:r>
            <a:r>
              <a:rPr lang="en-US" altLang="ja-JP" sz="3600" b="1" dirty="0">
                <a:latin typeface="+mn-ea"/>
                <a:ea typeface="+mn-ea"/>
              </a:rPr>
              <a:t>knowledge Pattern</a:t>
            </a:r>
            <a:r>
              <a:rPr lang="ja-JP" altLang="en-US" sz="3600" b="1" dirty="0"/>
              <a:t>」</a:t>
            </a:r>
            <a:br>
              <a:rPr lang="en-US" altLang="ja-JP" sz="3600" b="1" dirty="0"/>
            </a:br>
            <a:r>
              <a:rPr lang="ja-JP" altLang="en-US" sz="3100" b="1" dirty="0">
                <a:solidFill>
                  <a:srgbClr val="FF0000"/>
                </a:solidFill>
                <a:latin typeface="+mn-ea"/>
                <a:ea typeface="+mn-ea"/>
              </a:rPr>
              <a:t>ＡＩ時代の到来、今こそ発想転換のとき！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94212" y="1615308"/>
            <a:ext cx="5010218" cy="5082149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latin typeface="ＭＳ Ｐゴシック" charset="-128"/>
              </a:rPr>
              <a:t>◎ </a:t>
            </a:r>
            <a:r>
              <a:rPr lang="en-US" altLang="ja-JP" sz="2400" b="1" dirty="0">
                <a:latin typeface="ＭＳ Ｐゴシック" charset="-128"/>
              </a:rPr>
              <a:t>Management</a:t>
            </a:r>
          </a:p>
          <a:p>
            <a:pPr lvl="1"/>
            <a:r>
              <a:rPr lang="ja-JP" altLang="en-US" sz="1600" b="1" dirty="0">
                <a:latin typeface="+mn-ea"/>
              </a:rPr>
              <a:t>人々に「何故？」と問わせるな</a:t>
            </a:r>
          </a:p>
          <a:p>
            <a:pPr lvl="1"/>
            <a:r>
              <a:rPr lang="ja-JP" altLang="en-US" sz="1600" b="1" dirty="0">
                <a:latin typeface="+mn-ea"/>
              </a:rPr>
              <a:t>マニュアルは遵守すべきもの</a:t>
            </a:r>
          </a:p>
          <a:p>
            <a:pPr marL="342900" lvl="1" indent="0">
              <a:buNone/>
            </a:pPr>
            <a:r>
              <a:rPr lang="en-US" altLang="ja-JP" sz="1600" b="1" dirty="0">
                <a:latin typeface="+mn-ea"/>
              </a:rPr>
              <a:t>   -  </a:t>
            </a:r>
            <a:r>
              <a:rPr lang="ja-JP" altLang="en-US" sz="1600" b="1" dirty="0">
                <a:latin typeface="+mn-ea"/>
              </a:rPr>
              <a:t>分業・縦統治・部分最適 </a:t>
            </a:r>
            <a:endParaRPr lang="en-US" altLang="ja-JP" sz="1600" b="1" dirty="0">
              <a:latin typeface="+mn-ea"/>
            </a:endParaRPr>
          </a:p>
          <a:p>
            <a:pPr marL="342900" lvl="1" indent="-342900">
              <a:buNone/>
            </a:pPr>
            <a:r>
              <a:rPr lang="ja-JP" altLang="en-US" sz="2600" b="1" dirty="0">
                <a:latin typeface="ＭＳ Ｐゴシック" charset="-128"/>
              </a:rPr>
              <a:t>◎ </a:t>
            </a:r>
            <a:r>
              <a:rPr lang="en-US" altLang="ja-JP" sz="2600" b="1" dirty="0">
                <a:latin typeface="ＭＳ Ｐゴシック" charset="-128"/>
              </a:rPr>
              <a:t>Production</a:t>
            </a:r>
          </a:p>
          <a:p>
            <a:pPr lvl="1"/>
            <a:r>
              <a:rPr lang="ja-JP" altLang="en-US" sz="1600" b="1" dirty="0">
                <a:latin typeface="ＭＳ Ｐゴシック" charset="-128"/>
              </a:rPr>
              <a:t>工程は分離可能な単位である </a:t>
            </a:r>
            <a:r>
              <a:rPr lang="en-US" altLang="ja-JP" sz="1600" b="1" dirty="0">
                <a:latin typeface="ＭＳ Ｐゴシック" charset="-128"/>
              </a:rPr>
              <a:t>(</a:t>
            </a:r>
            <a:r>
              <a:rPr lang="ja-JP" altLang="en-US" sz="1600" b="1" dirty="0">
                <a:latin typeface="ＭＳ Ｐゴシック" charset="-128"/>
              </a:rPr>
              <a:t>分業）</a:t>
            </a:r>
          </a:p>
          <a:p>
            <a:pPr lvl="1"/>
            <a:r>
              <a:rPr lang="ja-JP" altLang="en-US" sz="1600" b="1" dirty="0">
                <a:latin typeface="ＭＳ Ｐゴシック" charset="-128"/>
              </a:rPr>
              <a:t>資源稼動志向の、大量・バッチ生産</a:t>
            </a:r>
          </a:p>
          <a:p>
            <a:pPr lvl="1"/>
            <a:r>
              <a:rPr lang="en-US" altLang="ja-JP" sz="1700" b="1" dirty="0">
                <a:latin typeface="ＭＳ Ｐゴシック" charset="-128"/>
              </a:rPr>
              <a:t>The more,  the  better </a:t>
            </a:r>
            <a:endParaRPr lang="ja-JP" altLang="en-US" b="1" dirty="0">
              <a:latin typeface="ＭＳ Ｐゴシック" charset="-128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ＭＳ Ｐゴシック" charset="-128"/>
              </a:rPr>
              <a:t>◎　科学・会計学・経済学・</a:t>
            </a:r>
            <a:r>
              <a:rPr lang="en-US" altLang="ja-JP" sz="2000" b="1" dirty="0">
                <a:latin typeface="ＭＳ Ｐゴシック" charset="-128"/>
              </a:rPr>
              <a:t>IoT</a:t>
            </a:r>
          </a:p>
          <a:p>
            <a:pPr marL="0" indent="0">
              <a:buNone/>
            </a:pPr>
            <a:r>
              <a:rPr lang="ja-JP" altLang="en-US" sz="2000" b="1" dirty="0">
                <a:latin typeface="ＭＳ Ｐゴシック" charset="-128"/>
              </a:rPr>
              <a:t>　</a:t>
            </a:r>
            <a:r>
              <a:rPr lang="en-US" altLang="ja-JP" sz="1600" b="1" dirty="0">
                <a:latin typeface="+mn-ea"/>
              </a:rPr>
              <a:t>-</a:t>
            </a:r>
            <a:r>
              <a:rPr lang="ja-JP" altLang="en-US" sz="1600" b="1" dirty="0">
                <a:latin typeface="+mn-ea"/>
              </a:rPr>
              <a:t>　要素還元・機械論的科学観</a:t>
            </a:r>
          </a:p>
          <a:p>
            <a:pPr marL="0" indent="0">
              <a:buNone/>
            </a:pPr>
            <a:r>
              <a:rPr lang="ja-JP" altLang="en-US" sz="1600" b="1" dirty="0">
                <a:latin typeface="+mn-ea"/>
              </a:rPr>
              <a:t>    </a:t>
            </a:r>
            <a:r>
              <a:rPr lang="en-US" altLang="ja-JP" sz="1600" b="1" dirty="0">
                <a:latin typeface="+mn-ea"/>
              </a:rPr>
              <a:t>-  </a:t>
            </a:r>
            <a:r>
              <a:rPr lang="zh-TW" altLang="en-US" sz="1600" b="1" dirty="0"/>
              <a:t>損益計算書＋全部原価計算</a:t>
            </a:r>
            <a:endParaRPr lang="ja-JP" altLang="en-US" sz="1600" b="1" dirty="0"/>
          </a:p>
          <a:p>
            <a:pPr marL="0" indent="0">
              <a:buNone/>
            </a:pPr>
            <a:r>
              <a:rPr lang="ja-JP" altLang="en-US" sz="1600" b="1" dirty="0">
                <a:latin typeface="+mn-ea"/>
              </a:rPr>
              <a:t> 　</a:t>
            </a:r>
            <a:r>
              <a:rPr lang="en-US" altLang="ja-JP" sz="1600" b="1" dirty="0">
                <a:latin typeface="+mn-ea"/>
              </a:rPr>
              <a:t>-   </a:t>
            </a:r>
            <a:r>
              <a:rPr lang="ja-JP" altLang="en-US" sz="1600" b="1" dirty="0">
                <a:latin typeface="+mn-ea"/>
              </a:rPr>
              <a:t>在庫肯定型</a:t>
            </a:r>
            <a:r>
              <a:rPr lang="en-US" altLang="ja-JP" sz="1600" b="1" dirty="0">
                <a:latin typeface="+mn-ea"/>
              </a:rPr>
              <a:t>KPI</a:t>
            </a:r>
            <a:r>
              <a:rPr lang="ja-JP" altLang="en-US" sz="1600" b="1" dirty="0">
                <a:latin typeface="+mn-ea"/>
              </a:rPr>
              <a:t>　　（</a:t>
            </a:r>
            <a:r>
              <a:rPr lang="en-US" altLang="ja-JP" sz="1600" b="1" dirty="0">
                <a:latin typeface="+mn-ea"/>
              </a:rPr>
              <a:t>ROE, GDP</a:t>
            </a:r>
            <a:r>
              <a:rPr lang="ja-JP" altLang="en-US" sz="1600" b="1" dirty="0">
                <a:latin typeface="+mn-ea"/>
              </a:rPr>
              <a:t>） </a:t>
            </a:r>
          </a:p>
          <a:p>
            <a:pPr marL="0" indent="0">
              <a:buNone/>
            </a:pPr>
            <a:r>
              <a:rPr lang="ja-JP" altLang="en-US" sz="1600" b="1" dirty="0">
                <a:latin typeface="+mn-ea"/>
              </a:rPr>
              <a:t>　 </a:t>
            </a:r>
            <a:r>
              <a:rPr lang="en-US" altLang="ja-JP" sz="1600" b="1" dirty="0">
                <a:latin typeface="+mn-ea"/>
              </a:rPr>
              <a:t>- </a:t>
            </a:r>
            <a:r>
              <a:rPr lang="ja-JP" altLang="en-US" sz="1600" b="1" dirty="0">
                <a:latin typeface="+mn-ea"/>
              </a:rPr>
              <a:t>　新自由主義（今だけ、カネだけ、自分だけ）</a:t>
            </a:r>
            <a:endParaRPr lang="en-US" altLang="ja-JP" sz="16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600" b="1" dirty="0">
                <a:latin typeface="+mn-ea"/>
              </a:rPr>
              <a:t>　・　</a:t>
            </a:r>
            <a:r>
              <a:rPr lang="en-US" altLang="ja-JP" sz="1600" b="1" dirty="0">
                <a:latin typeface="+mn-ea"/>
              </a:rPr>
              <a:t>Water Fall(</a:t>
            </a:r>
            <a:r>
              <a:rPr lang="ja-JP" altLang="en-US" sz="1600" b="1" dirty="0">
                <a:latin typeface="+mn-ea"/>
              </a:rPr>
              <a:t>トップダウン）型設計　</a:t>
            </a:r>
            <a:endParaRPr lang="en-US" altLang="ja-JP" sz="16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1600" b="1" dirty="0">
                <a:latin typeface="+mn-ea"/>
              </a:rPr>
              <a:t>　　　</a:t>
            </a:r>
            <a:r>
              <a:rPr lang="en-US" altLang="ja-JP" sz="1600" b="1" dirty="0">
                <a:latin typeface="+mn-ea"/>
              </a:rPr>
              <a:t>ERP</a:t>
            </a:r>
            <a:r>
              <a:rPr lang="ja-JP" altLang="en-US" sz="1600" b="1" dirty="0">
                <a:latin typeface="+mn-ea"/>
              </a:rPr>
              <a:t>システム</a:t>
            </a:r>
            <a:r>
              <a:rPr lang="en-US" altLang="ja-JP" sz="1600" b="1" dirty="0">
                <a:latin typeface="+mn-ea"/>
              </a:rPr>
              <a:t> </a:t>
            </a:r>
            <a:r>
              <a:rPr lang="ja-JP" altLang="en-US" sz="1600" b="1" dirty="0">
                <a:latin typeface="+mn-ea"/>
              </a:rPr>
              <a:t>　「月次払い」　</a:t>
            </a:r>
            <a:r>
              <a:rPr lang="ja-JP" altLang="en-US" sz="1600" b="1" dirty="0">
                <a:latin typeface="ＭＳ Ｐゴシック" charset="-128"/>
              </a:rPr>
              <a:t>　                     </a:t>
            </a:r>
            <a:endParaRPr lang="en-US" altLang="ja-JP" sz="1600" b="1" dirty="0">
              <a:latin typeface="ＭＳ Ｐゴシック" charset="-128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202636" y="1615308"/>
            <a:ext cx="4734338" cy="508215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ja-JP" altLang="en-US" b="1" dirty="0">
                <a:latin typeface="ＭＳ Ｐゴシック" charset="-128"/>
              </a:rPr>
              <a:t>◎ </a:t>
            </a:r>
            <a:r>
              <a:rPr lang="en-US" altLang="ja-JP" sz="2200" b="1" dirty="0">
                <a:latin typeface="ＭＳ Ｐゴシック" charset="-128"/>
              </a:rPr>
              <a:t>Management</a:t>
            </a:r>
          </a:p>
          <a:p>
            <a:pPr lvl="1">
              <a:lnSpc>
                <a:spcPct val="90000"/>
              </a:lnSpc>
            </a:pPr>
            <a:r>
              <a:rPr lang="ja-JP" altLang="en-US" sz="1600" b="1" dirty="0">
                <a:latin typeface="ＭＳ Ｐゴシック" charset="-128"/>
              </a:rPr>
              <a:t>人々に「何故？」と問わせよ</a:t>
            </a:r>
          </a:p>
          <a:p>
            <a:pPr lvl="1">
              <a:lnSpc>
                <a:spcPct val="90000"/>
              </a:lnSpc>
            </a:pPr>
            <a:r>
              <a:rPr lang="ja-JP" altLang="en-US" sz="1600" b="1" dirty="0">
                <a:latin typeface="ＭＳ Ｐゴシック" charset="-128"/>
              </a:rPr>
              <a:t>マニュアルは更新すべきもの</a:t>
            </a:r>
          </a:p>
          <a:p>
            <a:pPr lvl="1"/>
            <a:r>
              <a:rPr lang="ja-JP" altLang="en-US" sz="1600" b="1" dirty="0">
                <a:latin typeface="+mj-ea"/>
                <a:ea typeface="+mj-ea"/>
              </a:rPr>
              <a:t>協業・横連携・全体最適</a:t>
            </a:r>
            <a:endParaRPr lang="en-US" altLang="ja-JP" sz="1600" b="1" dirty="0">
              <a:latin typeface="+mj-ea"/>
              <a:ea typeface="+mj-ea"/>
            </a:endParaRPr>
          </a:p>
          <a:p>
            <a:pPr marL="0" lvl="1" indent="0">
              <a:buNone/>
            </a:pPr>
            <a:r>
              <a:rPr lang="ja-JP" altLang="en-US" sz="2400" b="1" dirty="0">
                <a:latin typeface="ＭＳ Ｐゴシック" charset="-128"/>
              </a:rPr>
              <a:t>◎ </a:t>
            </a:r>
            <a:r>
              <a:rPr lang="en-US" altLang="ja-JP" sz="2400" b="1" dirty="0">
                <a:latin typeface="ＭＳ Ｐゴシック" charset="-128"/>
              </a:rPr>
              <a:t>Production</a:t>
            </a:r>
          </a:p>
          <a:p>
            <a:pPr lvl="1">
              <a:lnSpc>
                <a:spcPct val="90000"/>
              </a:lnSpc>
            </a:pPr>
            <a:r>
              <a:rPr lang="ja-JP" altLang="en-US" sz="1600" b="1" dirty="0">
                <a:latin typeface="ＭＳ Ｐゴシック" charset="-128"/>
              </a:rPr>
              <a:t>工程はつながっている</a:t>
            </a:r>
          </a:p>
          <a:p>
            <a:pPr lvl="1">
              <a:lnSpc>
                <a:spcPct val="90000"/>
              </a:lnSpc>
            </a:pPr>
            <a:r>
              <a:rPr lang="ja-JP" altLang="en-US" sz="1600" b="1" dirty="0">
                <a:latin typeface="ＭＳ Ｐゴシック" charset="-128"/>
              </a:rPr>
              <a:t>物流速度志向の小ロット生産</a:t>
            </a:r>
          </a:p>
          <a:p>
            <a:pPr lvl="1">
              <a:lnSpc>
                <a:spcPct val="90000"/>
              </a:lnSpc>
            </a:pPr>
            <a:r>
              <a:rPr lang="en-US" altLang="ja-JP" sz="1600" b="1" dirty="0">
                <a:latin typeface="+mn-ea"/>
              </a:rPr>
              <a:t>The faster , the better.  </a:t>
            </a:r>
            <a:endParaRPr lang="ja-JP" altLang="en-US" sz="16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000" b="1" dirty="0">
                <a:latin typeface="ＭＳ Ｐゴシック" charset="-128"/>
              </a:rPr>
              <a:t>◎ 科学・会計学・経済学・</a:t>
            </a:r>
            <a:r>
              <a:rPr lang="en-US" altLang="ja-JP" sz="2000" b="1" dirty="0">
                <a:latin typeface="ＭＳ Ｐゴシック" charset="-128"/>
              </a:rPr>
              <a:t>IoT</a:t>
            </a:r>
          </a:p>
          <a:p>
            <a:pPr marL="0" indent="0">
              <a:buNone/>
            </a:pPr>
            <a:r>
              <a:rPr lang="ja-JP" altLang="en-US" sz="2000" b="1" dirty="0">
                <a:latin typeface="ＭＳ Ｐゴシック" charset="-128"/>
              </a:rPr>
              <a:t>　</a:t>
            </a:r>
            <a:r>
              <a:rPr lang="ja-JP" altLang="en-US" sz="1600" b="1" dirty="0">
                <a:latin typeface="+mn-ea"/>
              </a:rPr>
              <a:t>　</a:t>
            </a:r>
            <a:r>
              <a:rPr lang="en-US" altLang="ja-JP" sz="1600" b="1" dirty="0">
                <a:latin typeface="+mn-ea"/>
              </a:rPr>
              <a:t>- </a:t>
            </a:r>
            <a:r>
              <a:rPr lang="ja-JP" altLang="en-US" sz="1600" b="1" dirty="0">
                <a:latin typeface="+mn-ea"/>
              </a:rPr>
              <a:t>相互作用・複雑系、生命論的科学観</a:t>
            </a:r>
            <a:endParaRPr lang="en-US" altLang="ja-JP" sz="1600" b="1" dirty="0">
              <a:latin typeface="+mn-ea"/>
            </a:endParaRPr>
          </a:p>
          <a:p>
            <a:pPr marL="0" indent="0">
              <a:buNone/>
            </a:pPr>
            <a:r>
              <a:rPr lang="en-US" altLang="ja-JP" sz="1600" b="1" dirty="0">
                <a:solidFill>
                  <a:srgbClr val="000000"/>
                </a:solidFill>
                <a:latin typeface="+mn-ea"/>
              </a:rPr>
              <a:t>        - </a:t>
            </a:r>
            <a:r>
              <a:rPr lang="ja-JP" altLang="en-US" sz="1600" b="1" dirty="0">
                <a:solidFill>
                  <a:srgbClr val="000000"/>
                </a:solidFill>
                <a:latin typeface="+mn-ea"/>
              </a:rPr>
              <a:t> 貸借対照表＋キャッシュフロー</a:t>
            </a:r>
            <a:endParaRPr lang="en-US" altLang="ja-JP" sz="1600" b="1" dirty="0">
              <a:solidFill>
                <a:srgbClr val="000000"/>
              </a:solidFill>
              <a:latin typeface="+mn-ea"/>
            </a:endParaRPr>
          </a:p>
          <a:p>
            <a:pPr marL="0" indent="0">
              <a:buSzPts val="1600"/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</a:rPr>
              <a:t>        </a:t>
            </a:r>
            <a:r>
              <a:rPr lang="en-US" altLang="ja-JP" sz="1600" b="1" dirty="0">
                <a:solidFill>
                  <a:srgbClr val="000000"/>
                </a:solidFill>
                <a:latin typeface="+mn-ea"/>
              </a:rPr>
              <a:t>- </a:t>
            </a:r>
            <a:r>
              <a:rPr lang="ja-JP" altLang="en-US" sz="1600" b="1" dirty="0">
                <a:solidFill>
                  <a:srgbClr val="000000"/>
                </a:solidFill>
                <a:latin typeface="+mn-ea"/>
              </a:rPr>
              <a:t>在庫否定型</a:t>
            </a:r>
            <a:r>
              <a:rPr lang="en-US" altLang="ja-JP" sz="1600" b="1" dirty="0">
                <a:solidFill>
                  <a:srgbClr val="000000"/>
                </a:solidFill>
                <a:latin typeface="+mn-ea"/>
              </a:rPr>
              <a:t>KPI</a:t>
            </a:r>
            <a:r>
              <a:rPr lang="ja-JP" altLang="en-US" sz="1600" b="1" dirty="0">
                <a:solidFill>
                  <a:srgbClr val="000000"/>
                </a:solidFill>
                <a:latin typeface="+mn-ea"/>
              </a:rPr>
              <a:t>（回転</a:t>
            </a:r>
            <a:r>
              <a:rPr lang="en-US" altLang="ja-JP" sz="1600" b="1" dirty="0">
                <a:solidFill>
                  <a:srgbClr val="000000"/>
                </a:solidFill>
                <a:latin typeface="+mn-ea"/>
              </a:rPr>
              <a:t>,BSQ, SCCC    </a:t>
            </a:r>
            <a:r>
              <a:rPr lang="ja-JP" altLang="en-US" sz="1600" b="1" dirty="0">
                <a:solidFill>
                  <a:srgbClr val="000000"/>
                </a:solidFill>
                <a:latin typeface="+mn-ea"/>
              </a:rPr>
              <a:t>  </a:t>
            </a:r>
            <a:r>
              <a:rPr lang="en-US" altLang="ja-JP" sz="1600" b="1" dirty="0">
                <a:solidFill>
                  <a:srgbClr val="000000"/>
                </a:solidFill>
                <a:latin typeface="+mn-ea"/>
              </a:rPr>
              <a:t>    </a:t>
            </a:r>
          </a:p>
          <a:p>
            <a:pPr marL="0" indent="0">
              <a:buSzPts val="1600"/>
              <a:buNone/>
            </a:pPr>
            <a:r>
              <a:rPr lang="en-US" altLang="ja-JP" sz="1600" b="1" dirty="0">
                <a:solidFill>
                  <a:srgbClr val="000000"/>
                </a:solidFill>
                <a:latin typeface="+mn-ea"/>
              </a:rPr>
              <a:t>        - </a:t>
            </a:r>
            <a:r>
              <a:rPr lang="ja-JP" altLang="en-US" sz="1600" b="1" dirty="0">
                <a:solidFill>
                  <a:srgbClr val="000000"/>
                </a:solidFill>
                <a:latin typeface="+mn-ea"/>
              </a:rPr>
              <a:t>三方よし</a:t>
            </a:r>
            <a:r>
              <a:rPr lang="en-US" altLang="ja-JP" sz="1600" b="1" dirty="0">
                <a:solidFill>
                  <a:srgbClr val="000000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rgbClr val="000000"/>
                </a:solidFill>
                <a:latin typeface="+mn-ea"/>
              </a:rPr>
              <a:t>売り手、買い手、世間よし）</a:t>
            </a:r>
            <a:endParaRPr lang="en-US" altLang="ja-JP" sz="1600" b="1" dirty="0">
              <a:solidFill>
                <a:srgbClr val="000000"/>
              </a:solidFill>
              <a:latin typeface="+mn-ea"/>
            </a:endParaRPr>
          </a:p>
          <a:p>
            <a:pPr marL="0" indent="0">
              <a:buSzPts val="1600"/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</a:rPr>
              <a:t>　　・データドリブン（ボトムアップ）型設計　　</a:t>
            </a:r>
            <a:endParaRPr lang="en-US" altLang="ja-JP" sz="1600" b="1" dirty="0">
              <a:solidFill>
                <a:srgbClr val="000000"/>
              </a:solidFill>
              <a:latin typeface="+mn-ea"/>
            </a:endParaRPr>
          </a:p>
          <a:p>
            <a:pPr marL="0" indent="0">
              <a:buSzPts val="1600"/>
              <a:buNone/>
            </a:pPr>
            <a:r>
              <a:rPr lang="ja-JP" altLang="en-US" sz="1600" b="1" dirty="0">
                <a:solidFill>
                  <a:srgbClr val="000000"/>
                </a:solidFill>
                <a:latin typeface="+mn-ea"/>
              </a:rPr>
              <a:t>　　　流れ創り</a:t>
            </a:r>
            <a:r>
              <a:rPr lang="en-US" altLang="ja-JP" sz="1600" b="1" dirty="0">
                <a:solidFill>
                  <a:srgbClr val="000000"/>
                </a:solidFill>
                <a:latin typeface="+mn-ea"/>
              </a:rPr>
              <a:t>DX</a:t>
            </a:r>
            <a:r>
              <a:rPr lang="ja-JP" altLang="en-US" sz="1600" b="1" dirty="0">
                <a:solidFill>
                  <a:srgbClr val="000000"/>
                </a:solidFill>
                <a:latin typeface="+mn-ea"/>
              </a:rPr>
              <a:t>・</a:t>
            </a:r>
            <a:r>
              <a:rPr lang="en-US" altLang="ja-JP" sz="1600" b="1" dirty="0">
                <a:solidFill>
                  <a:srgbClr val="000000"/>
                </a:solidFill>
                <a:latin typeface="+mn-ea"/>
              </a:rPr>
              <a:t>AI</a:t>
            </a:r>
            <a:r>
              <a:rPr lang="ja-JP" altLang="en-US" sz="1600" b="1" dirty="0">
                <a:solidFill>
                  <a:srgbClr val="000000"/>
                </a:solidFill>
                <a:latin typeface="+mn-ea"/>
              </a:rPr>
              <a:t>　「瞬間払い」</a:t>
            </a:r>
          </a:p>
          <a:p>
            <a:pPr marL="0" indent="0">
              <a:buNone/>
            </a:pPr>
            <a:endParaRPr lang="en-US" altLang="ja-JP" sz="2000" b="1" dirty="0">
              <a:latin typeface="ＭＳ Ｐゴシック" charset="-128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172817" y="1050120"/>
            <a:ext cx="409362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Times New Roman" pitchFamily="18" charset="0"/>
                <a:ea typeface="ＭＳ Ｐゴシック" panose="020B0600070205080204" pitchFamily="50" charset="-128"/>
              </a:rPr>
              <a:t>河の水 </a:t>
            </a:r>
            <a:r>
              <a:rPr lang="en-US" altLang="ja-JP" sz="2000" b="1" dirty="0">
                <a:solidFill>
                  <a:prstClr val="black"/>
                </a:solidFill>
                <a:latin typeface="Times New Roman" pitchFamily="18" charset="0"/>
                <a:ea typeface="ＭＳ Ｐゴシック" panose="020B0600070205080204" pitchFamily="50" charset="-128"/>
              </a:rPr>
              <a:t>(1960</a:t>
            </a:r>
            <a:r>
              <a:rPr lang="ja-JP" altLang="en-US" sz="2000" b="1" dirty="0">
                <a:solidFill>
                  <a:prstClr val="black"/>
                </a:solidFill>
                <a:latin typeface="Times New Roman" pitchFamily="18" charset="0"/>
                <a:ea typeface="ＭＳ Ｐゴシック" panose="020B0600070205080204" pitchFamily="50" charset="-128"/>
              </a:rPr>
              <a:t>年代～トヨテイズム）</a:t>
            </a:r>
            <a:r>
              <a:rPr lang="en-US" altLang="ja-JP" sz="2400" b="1" dirty="0">
                <a:solidFill>
                  <a:prstClr val="black"/>
                </a:solidFill>
                <a:latin typeface="Times New Roman" pitchFamily="18" charset="0"/>
                <a:ea typeface="ＭＳ Ｐゴシック" panose="020B0600070205080204" pitchFamily="50" charset="-128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Times New Roman" pitchFamily="18" charset="0"/>
                <a:ea typeface="ＭＳ Ｐゴシック" panose="020B0600070205080204" pitchFamily="50" charset="-128"/>
              </a:rPr>
              <a:t>　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044824" y="1050121"/>
            <a:ext cx="425960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Times New Roman" pitchFamily="18" charset="0"/>
                <a:ea typeface="ＭＳ Ｐゴシック" panose="020B0600070205080204" pitchFamily="50" charset="-128"/>
              </a:rPr>
              <a:t>海の水</a:t>
            </a:r>
            <a:r>
              <a:rPr lang="ja-JP" altLang="en-US" sz="2000" b="1" dirty="0">
                <a:solidFill>
                  <a:prstClr val="black"/>
                </a:solidFill>
                <a:latin typeface="Times New Roman" pitchFamily="18" charset="0"/>
                <a:ea typeface="ＭＳ Ｐゴシック" panose="020B0600070205080204" pitchFamily="50" charset="-128"/>
              </a:rPr>
              <a:t>（</a:t>
            </a:r>
            <a:r>
              <a:rPr lang="en-US" altLang="ja-JP" sz="2000" b="1" dirty="0">
                <a:solidFill>
                  <a:prstClr val="black"/>
                </a:solidFill>
                <a:latin typeface="Times New Roman" pitchFamily="18" charset="0"/>
                <a:ea typeface="ＭＳ Ｐゴシック" panose="020B0600070205080204" pitchFamily="50" charset="-128"/>
              </a:rPr>
              <a:t>1910</a:t>
            </a:r>
            <a:r>
              <a:rPr lang="ja-JP" altLang="en-US" sz="2000" b="1" dirty="0">
                <a:solidFill>
                  <a:prstClr val="black"/>
                </a:solidFill>
                <a:latin typeface="Times New Roman" pitchFamily="18" charset="0"/>
                <a:ea typeface="ＭＳ Ｐゴシック" panose="020B0600070205080204" pitchFamily="50" charset="-128"/>
              </a:rPr>
              <a:t>年代～フォーディズム</a:t>
            </a:r>
            <a:r>
              <a:rPr lang="en-US" altLang="ja-JP" sz="2000" b="1" dirty="0">
                <a:solidFill>
                  <a:prstClr val="black"/>
                </a:solidFill>
                <a:latin typeface="Times New Roman" pitchFamily="18" charset="0"/>
                <a:ea typeface="ＭＳ Ｐゴシック" panose="020B0600070205080204" pitchFamily="50" charset="-128"/>
              </a:rPr>
              <a:t>)</a:t>
            </a:r>
            <a:endParaRPr lang="ja-JP" altLang="en-US" sz="2000" b="1" dirty="0">
              <a:solidFill>
                <a:prstClr val="black"/>
              </a:solidFill>
              <a:latin typeface="Times New Roman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0" name="矢印: 左 9">
            <a:extLst>
              <a:ext uri="{FF2B5EF4-FFF2-40B4-BE49-F238E27FC236}">
                <a16:creationId xmlns:a16="http://schemas.microsoft.com/office/drawing/2014/main" id="{A88C9B23-C1DC-4277-B6C6-1C4B6ACA39D8}"/>
              </a:ext>
            </a:extLst>
          </p:cNvPr>
          <p:cNvSpPr/>
          <p:nvPr/>
        </p:nvSpPr>
        <p:spPr>
          <a:xfrm>
            <a:off x="5816846" y="1158739"/>
            <a:ext cx="954732" cy="3669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91699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10" name="Group 386"/>
          <p:cNvGrpSpPr>
            <a:grpSpLocks/>
          </p:cNvGrpSpPr>
          <p:nvPr/>
        </p:nvGrpSpPr>
        <p:grpSpPr bwMode="auto">
          <a:xfrm>
            <a:off x="6825034" y="995363"/>
            <a:ext cx="1427285" cy="5165725"/>
            <a:chOff x="4481" y="2133"/>
            <a:chExt cx="322" cy="1076"/>
          </a:xfrm>
        </p:grpSpPr>
        <p:sp>
          <p:nvSpPr>
            <p:cNvPr id="27011" name="AutoShape 387"/>
            <p:cNvSpPr>
              <a:spLocks noChangeArrowheads="1"/>
            </p:cNvSpPr>
            <p:nvPr/>
          </p:nvSpPr>
          <p:spPr bwMode="auto">
            <a:xfrm>
              <a:off x="4486" y="2133"/>
              <a:ext cx="312" cy="367"/>
            </a:xfrm>
            <a:custGeom>
              <a:avLst/>
              <a:gdLst>
                <a:gd name="G0" fmla="+- 6681 0 0"/>
                <a:gd name="G1" fmla="+- 9785841 0 0"/>
                <a:gd name="G2" fmla="+- 0 0 9785841"/>
                <a:gd name="T0" fmla="*/ 0 256 1"/>
                <a:gd name="T1" fmla="*/ 180 256 1"/>
                <a:gd name="G3" fmla="+- 9785841 T0 T1"/>
                <a:gd name="T2" fmla="*/ 0 256 1"/>
                <a:gd name="T3" fmla="*/ 90 256 1"/>
                <a:gd name="G4" fmla="+- 9785841 T2 T3"/>
                <a:gd name="G5" fmla="*/ G4 2 1"/>
                <a:gd name="T4" fmla="*/ 90 256 1"/>
                <a:gd name="T5" fmla="*/ 0 256 1"/>
                <a:gd name="G6" fmla="+- 9785841 T4 T5"/>
                <a:gd name="G7" fmla="*/ G6 2 1"/>
                <a:gd name="G8" fmla="abs 9785841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6681"/>
                <a:gd name="G18" fmla="*/ 6681 1 2"/>
                <a:gd name="G19" fmla="+- G18 5400 0"/>
                <a:gd name="G20" fmla="cos G19 9785841"/>
                <a:gd name="G21" fmla="sin G19 9785841"/>
                <a:gd name="G22" fmla="+- G20 10800 0"/>
                <a:gd name="G23" fmla="+- G21 10800 0"/>
                <a:gd name="G24" fmla="+- 10800 0 G20"/>
                <a:gd name="G25" fmla="+- 6681 10800 0"/>
                <a:gd name="G26" fmla="?: G9 G17 G25"/>
                <a:gd name="G27" fmla="?: G9 0 21600"/>
                <a:gd name="G28" fmla="cos 10800 9785841"/>
                <a:gd name="G29" fmla="sin 10800 9785841"/>
                <a:gd name="G30" fmla="sin 6681 9785841"/>
                <a:gd name="G31" fmla="+- G28 10800 0"/>
                <a:gd name="G32" fmla="+- G29 10800 0"/>
                <a:gd name="G33" fmla="+- G30 10800 0"/>
                <a:gd name="G34" fmla="?: G4 0 G31"/>
                <a:gd name="G35" fmla="?: 9785841 G34 0"/>
                <a:gd name="G36" fmla="?: G6 G35 G31"/>
                <a:gd name="G37" fmla="+- 21600 0 G36"/>
                <a:gd name="G38" fmla="?: G4 0 G33"/>
                <a:gd name="G39" fmla="?: 9785841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3282 w 21600"/>
                <a:gd name="T15" fmla="*/ 15260 h 21600"/>
                <a:gd name="T16" fmla="*/ 10800 w 21600"/>
                <a:gd name="T17" fmla="*/ 4119 h 21600"/>
                <a:gd name="T18" fmla="*/ 18318 w 21600"/>
                <a:gd name="T19" fmla="*/ 1526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054" y="14208"/>
                  </a:moveTo>
                  <a:cubicBezTo>
                    <a:pt x="4442" y="13177"/>
                    <a:pt x="4119" y="11999"/>
                    <a:pt x="4119" y="10800"/>
                  </a:cubicBezTo>
                  <a:cubicBezTo>
                    <a:pt x="4119" y="7110"/>
                    <a:pt x="7110" y="4119"/>
                    <a:pt x="10800" y="4119"/>
                  </a:cubicBezTo>
                  <a:cubicBezTo>
                    <a:pt x="14489" y="4119"/>
                    <a:pt x="17481" y="7110"/>
                    <a:pt x="17481" y="10800"/>
                  </a:cubicBezTo>
                  <a:cubicBezTo>
                    <a:pt x="17481" y="11999"/>
                    <a:pt x="17157" y="13177"/>
                    <a:pt x="16545" y="14208"/>
                  </a:cubicBezTo>
                  <a:lnTo>
                    <a:pt x="20088" y="16310"/>
                  </a:lnTo>
                  <a:cubicBezTo>
                    <a:pt x="21077" y="14642"/>
                    <a:pt x="21600" y="1273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739"/>
                    <a:pt x="522" y="14642"/>
                    <a:pt x="1511" y="163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012" name="AutoShape 388"/>
            <p:cNvSpPr>
              <a:spLocks noChangeArrowheads="1"/>
            </p:cNvSpPr>
            <p:nvPr/>
          </p:nvSpPr>
          <p:spPr bwMode="auto">
            <a:xfrm>
              <a:off x="4486" y="2358"/>
              <a:ext cx="312" cy="397"/>
            </a:xfrm>
            <a:prstGeom prst="roundRect">
              <a:avLst>
                <a:gd name="adj" fmla="val 38139"/>
              </a:avLst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013" name="AutoShape 389"/>
            <p:cNvSpPr>
              <a:spLocks noChangeArrowheads="1"/>
            </p:cNvSpPr>
            <p:nvPr/>
          </p:nvSpPr>
          <p:spPr bwMode="auto">
            <a:xfrm>
              <a:off x="4514" y="2699"/>
              <a:ext cx="142" cy="454"/>
            </a:xfrm>
            <a:custGeom>
              <a:avLst/>
              <a:gdLst>
                <a:gd name="G0" fmla="+- 3558 0 0"/>
                <a:gd name="G1" fmla="+- 21600 0 3558"/>
                <a:gd name="G2" fmla="*/ 3558 1 2"/>
                <a:gd name="G3" fmla="+- 21600 0 G2"/>
                <a:gd name="G4" fmla="+/ 3558 21600 2"/>
                <a:gd name="G5" fmla="+/ G1 0 2"/>
                <a:gd name="G6" fmla="*/ 21600 21600 3558"/>
                <a:gd name="G7" fmla="*/ G6 1 2"/>
                <a:gd name="G8" fmla="+- 21600 0 G7"/>
                <a:gd name="G9" fmla="*/ 21600 1 2"/>
                <a:gd name="G10" fmla="+- 3558 0 G9"/>
                <a:gd name="G11" fmla="?: G10 G8 0"/>
                <a:gd name="G12" fmla="?: G10 G7 21600"/>
                <a:gd name="T0" fmla="*/ 19821 w 21600"/>
                <a:gd name="T1" fmla="*/ 10800 h 21600"/>
                <a:gd name="T2" fmla="*/ 10800 w 21600"/>
                <a:gd name="T3" fmla="*/ 21600 h 21600"/>
                <a:gd name="T4" fmla="*/ 1779 w 21600"/>
                <a:gd name="T5" fmla="*/ 10800 h 21600"/>
                <a:gd name="T6" fmla="*/ 10800 w 21600"/>
                <a:gd name="T7" fmla="*/ 0 h 21600"/>
                <a:gd name="T8" fmla="*/ 3579 w 21600"/>
                <a:gd name="T9" fmla="*/ 3579 h 21600"/>
                <a:gd name="T10" fmla="*/ 18021 w 21600"/>
                <a:gd name="T11" fmla="*/ 1802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558" y="21600"/>
                  </a:lnTo>
                  <a:lnTo>
                    <a:pt x="1804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014" name="AutoShape 390"/>
            <p:cNvSpPr>
              <a:spLocks noChangeArrowheads="1"/>
            </p:cNvSpPr>
            <p:nvPr/>
          </p:nvSpPr>
          <p:spPr bwMode="auto">
            <a:xfrm>
              <a:off x="4628" y="2699"/>
              <a:ext cx="142" cy="454"/>
            </a:xfrm>
            <a:custGeom>
              <a:avLst/>
              <a:gdLst>
                <a:gd name="G0" fmla="+- 3558 0 0"/>
                <a:gd name="G1" fmla="+- 21600 0 3558"/>
                <a:gd name="G2" fmla="*/ 3558 1 2"/>
                <a:gd name="G3" fmla="+- 21600 0 G2"/>
                <a:gd name="G4" fmla="+/ 3558 21600 2"/>
                <a:gd name="G5" fmla="+/ G1 0 2"/>
                <a:gd name="G6" fmla="*/ 21600 21600 3558"/>
                <a:gd name="G7" fmla="*/ G6 1 2"/>
                <a:gd name="G8" fmla="+- 21600 0 G7"/>
                <a:gd name="G9" fmla="*/ 21600 1 2"/>
                <a:gd name="G10" fmla="+- 3558 0 G9"/>
                <a:gd name="G11" fmla="?: G10 G8 0"/>
                <a:gd name="G12" fmla="?: G10 G7 21600"/>
                <a:gd name="T0" fmla="*/ 19821 w 21600"/>
                <a:gd name="T1" fmla="*/ 10800 h 21600"/>
                <a:gd name="T2" fmla="*/ 10800 w 21600"/>
                <a:gd name="T3" fmla="*/ 21600 h 21600"/>
                <a:gd name="T4" fmla="*/ 1779 w 21600"/>
                <a:gd name="T5" fmla="*/ 10800 h 21600"/>
                <a:gd name="T6" fmla="*/ 10800 w 21600"/>
                <a:gd name="T7" fmla="*/ 0 h 21600"/>
                <a:gd name="T8" fmla="*/ 3579 w 21600"/>
                <a:gd name="T9" fmla="*/ 3579 h 21600"/>
                <a:gd name="T10" fmla="*/ 18021 w 21600"/>
                <a:gd name="T11" fmla="*/ 1802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558" y="21600"/>
                  </a:lnTo>
                  <a:lnTo>
                    <a:pt x="1804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7015" name="Group 391"/>
            <p:cNvGrpSpPr>
              <a:grpSpLocks/>
            </p:cNvGrpSpPr>
            <p:nvPr/>
          </p:nvGrpSpPr>
          <p:grpSpPr bwMode="auto">
            <a:xfrm>
              <a:off x="4571" y="2415"/>
              <a:ext cx="142" cy="227"/>
              <a:chOff x="4826" y="2273"/>
              <a:chExt cx="142" cy="262"/>
            </a:xfrm>
          </p:grpSpPr>
          <p:sp>
            <p:nvSpPr>
              <p:cNvPr id="27016" name="AutoShape 392"/>
              <p:cNvSpPr>
                <a:spLocks noChangeArrowheads="1"/>
              </p:cNvSpPr>
              <p:nvPr/>
            </p:nvSpPr>
            <p:spPr bwMode="auto">
              <a:xfrm flipV="1">
                <a:off x="4826" y="2273"/>
                <a:ext cx="142" cy="25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017" name="Freeform 393"/>
              <p:cNvSpPr>
                <a:spLocks/>
              </p:cNvSpPr>
              <p:nvPr/>
            </p:nvSpPr>
            <p:spPr bwMode="auto">
              <a:xfrm>
                <a:off x="4877" y="2296"/>
                <a:ext cx="40" cy="31"/>
              </a:xfrm>
              <a:custGeom>
                <a:avLst/>
                <a:gdLst>
                  <a:gd name="T0" fmla="*/ 0 w 72"/>
                  <a:gd name="T1" fmla="*/ 0 h 28"/>
                  <a:gd name="T2" fmla="*/ 16 w 72"/>
                  <a:gd name="T3" fmla="*/ 28 h 28"/>
                  <a:gd name="T4" fmla="*/ 56 w 72"/>
                  <a:gd name="T5" fmla="*/ 28 h 28"/>
                  <a:gd name="T6" fmla="*/ 72 w 72"/>
                  <a:gd name="T7" fmla="*/ 0 h 28"/>
                  <a:gd name="T8" fmla="*/ 0 w 72"/>
                  <a:gd name="T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8">
                    <a:moveTo>
                      <a:pt x="0" y="0"/>
                    </a:moveTo>
                    <a:lnTo>
                      <a:pt x="16" y="28"/>
                    </a:lnTo>
                    <a:lnTo>
                      <a:pt x="56" y="28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018" name="Freeform 394"/>
              <p:cNvSpPr>
                <a:spLocks/>
              </p:cNvSpPr>
              <p:nvPr/>
            </p:nvSpPr>
            <p:spPr bwMode="auto">
              <a:xfrm>
                <a:off x="4866" y="2335"/>
                <a:ext cx="62" cy="200"/>
              </a:xfrm>
              <a:custGeom>
                <a:avLst/>
                <a:gdLst>
                  <a:gd name="T0" fmla="*/ 21 w 62"/>
                  <a:gd name="T1" fmla="*/ 0 h 200"/>
                  <a:gd name="T2" fmla="*/ 42 w 62"/>
                  <a:gd name="T3" fmla="*/ 0 h 200"/>
                  <a:gd name="T4" fmla="*/ 62 w 62"/>
                  <a:gd name="T5" fmla="*/ 91 h 200"/>
                  <a:gd name="T6" fmla="*/ 30 w 62"/>
                  <a:gd name="T7" fmla="*/ 200 h 200"/>
                  <a:gd name="T8" fmla="*/ 0 w 62"/>
                  <a:gd name="T9" fmla="*/ 91 h 200"/>
                  <a:gd name="T10" fmla="*/ 21 w 62"/>
                  <a:gd name="T11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200">
                    <a:moveTo>
                      <a:pt x="21" y="0"/>
                    </a:moveTo>
                    <a:lnTo>
                      <a:pt x="42" y="0"/>
                    </a:lnTo>
                    <a:lnTo>
                      <a:pt x="62" y="91"/>
                    </a:lnTo>
                    <a:lnTo>
                      <a:pt x="30" y="200"/>
                    </a:lnTo>
                    <a:lnTo>
                      <a:pt x="0" y="9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27019" name="Rectangle 395"/>
            <p:cNvSpPr>
              <a:spLocks noChangeArrowheads="1"/>
            </p:cNvSpPr>
            <p:nvPr/>
          </p:nvSpPr>
          <p:spPr bwMode="auto">
            <a:xfrm>
              <a:off x="4486" y="2614"/>
              <a:ext cx="312" cy="218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020" name="Oval 396"/>
            <p:cNvSpPr>
              <a:spLocks noChangeArrowheads="1"/>
            </p:cNvSpPr>
            <p:nvPr/>
          </p:nvSpPr>
          <p:spPr bwMode="auto">
            <a:xfrm>
              <a:off x="4509" y="2188"/>
              <a:ext cx="256" cy="284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021" name="AutoShape 397"/>
            <p:cNvSpPr>
              <a:spLocks noChangeArrowheads="1"/>
            </p:cNvSpPr>
            <p:nvPr/>
          </p:nvSpPr>
          <p:spPr bwMode="auto">
            <a:xfrm flipH="1">
              <a:off x="4656" y="3152"/>
              <a:ext cx="142" cy="57"/>
            </a:xfrm>
            <a:prstGeom prst="flowChartPunchedCard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022" name="AutoShape 398"/>
            <p:cNvSpPr>
              <a:spLocks noChangeArrowheads="1"/>
            </p:cNvSpPr>
            <p:nvPr/>
          </p:nvSpPr>
          <p:spPr bwMode="auto">
            <a:xfrm>
              <a:off x="4486" y="3152"/>
              <a:ext cx="142" cy="57"/>
            </a:xfrm>
            <a:prstGeom prst="flowChartPunchedCard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7023" name="Group 399"/>
            <p:cNvGrpSpPr>
              <a:grpSpLocks/>
            </p:cNvGrpSpPr>
            <p:nvPr/>
          </p:nvGrpSpPr>
          <p:grpSpPr bwMode="auto">
            <a:xfrm rot="-900000">
              <a:off x="4543" y="2537"/>
              <a:ext cx="94" cy="407"/>
              <a:chOff x="4027" y="2446"/>
              <a:chExt cx="94" cy="407"/>
            </a:xfrm>
          </p:grpSpPr>
          <p:grpSp>
            <p:nvGrpSpPr>
              <p:cNvPr id="27024" name="Group 400"/>
              <p:cNvGrpSpPr>
                <a:grpSpLocks/>
              </p:cNvGrpSpPr>
              <p:nvPr/>
            </p:nvGrpSpPr>
            <p:grpSpPr bwMode="auto">
              <a:xfrm>
                <a:off x="4033" y="2710"/>
                <a:ext cx="88" cy="143"/>
                <a:chOff x="4708" y="2330"/>
                <a:chExt cx="331" cy="539"/>
              </a:xfrm>
            </p:grpSpPr>
            <p:sp>
              <p:nvSpPr>
                <p:cNvPr id="27025" name="AutoShape 401"/>
                <p:cNvSpPr>
                  <a:spLocks noChangeArrowheads="1"/>
                </p:cNvSpPr>
                <p:nvPr/>
              </p:nvSpPr>
              <p:spPr bwMode="auto">
                <a:xfrm>
                  <a:off x="4708" y="2330"/>
                  <a:ext cx="265" cy="340"/>
                </a:xfrm>
                <a:prstGeom prst="roundRect">
                  <a:avLst>
                    <a:gd name="adj" fmla="val 38519"/>
                  </a:avLst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026" name="AutoShape 402"/>
                <p:cNvSpPr>
                  <a:spLocks noChangeArrowheads="1"/>
                </p:cNvSpPr>
                <p:nvPr/>
              </p:nvSpPr>
              <p:spPr bwMode="auto">
                <a:xfrm>
                  <a:off x="4708" y="2529"/>
                  <a:ext cx="57" cy="25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027" name="AutoShape 403"/>
                <p:cNvSpPr>
                  <a:spLocks noChangeArrowheads="1"/>
                </p:cNvSpPr>
                <p:nvPr/>
              </p:nvSpPr>
              <p:spPr bwMode="auto">
                <a:xfrm>
                  <a:off x="4781" y="2529"/>
                  <a:ext cx="56" cy="31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028" name="AutoShape 404"/>
                <p:cNvSpPr>
                  <a:spLocks noChangeArrowheads="1"/>
                </p:cNvSpPr>
                <p:nvPr/>
              </p:nvSpPr>
              <p:spPr bwMode="auto">
                <a:xfrm>
                  <a:off x="4849" y="2529"/>
                  <a:ext cx="56" cy="3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029" name="AutoShape 405"/>
                <p:cNvSpPr>
                  <a:spLocks noChangeArrowheads="1"/>
                </p:cNvSpPr>
                <p:nvPr/>
              </p:nvSpPr>
              <p:spPr bwMode="auto">
                <a:xfrm>
                  <a:off x="4918" y="2529"/>
                  <a:ext cx="56" cy="30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030" name="AutoShape 406"/>
                <p:cNvSpPr>
                  <a:spLocks noChangeArrowheads="1"/>
                </p:cNvSpPr>
                <p:nvPr/>
              </p:nvSpPr>
              <p:spPr bwMode="auto">
                <a:xfrm rot="-2700000">
                  <a:off x="4963" y="2387"/>
                  <a:ext cx="76" cy="2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7031" name="Rectangle 407"/>
              <p:cNvSpPr>
                <a:spLocks noChangeArrowheads="1"/>
              </p:cNvSpPr>
              <p:nvPr/>
            </p:nvSpPr>
            <p:spPr bwMode="auto">
              <a:xfrm>
                <a:off x="4036" y="2697"/>
                <a:ext cx="64" cy="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032" name="AutoShape 408"/>
              <p:cNvSpPr>
                <a:spLocks noChangeArrowheads="1"/>
              </p:cNvSpPr>
              <p:nvPr/>
            </p:nvSpPr>
            <p:spPr bwMode="auto">
              <a:xfrm>
                <a:off x="4027" y="2446"/>
                <a:ext cx="85" cy="256"/>
              </a:xfrm>
              <a:custGeom>
                <a:avLst/>
                <a:gdLst>
                  <a:gd name="G0" fmla="+- 1525 0 0"/>
                  <a:gd name="G1" fmla="+- 21600 0 1525"/>
                  <a:gd name="G2" fmla="*/ 1525 1 2"/>
                  <a:gd name="G3" fmla="+- 21600 0 G2"/>
                  <a:gd name="G4" fmla="+/ 1525 21600 2"/>
                  <a:gd name="G5" fmla="+/ G1 0 2"/>
                  <a:gd name="G6" fmla="*/ 21600 21600 1525"/>
                  <a:gd name="G7" fmla="*/ G6 1 2"/>
                  <a:gd name="G8" fmla="+- 21600 0 G7"/>
                  <a:gd name="G9" fmla="*/ 21600 1 2"/>
                  <a:gd name="G10" fmla="+- 1525 0 G9"/>
                  <a:gd name="G11" fmla="?: G10 G8 0"/>
                  <a:gd name="G12" fmla="?: G10 G7 21600"/>
                  <a:gd name="T0" fmla="*/ 20837 w 21600"/>
                  <a:gd name="T1" fmla="*/ 10800 h 21600"/>
                  <a:gd name="T2" fmla="*/ 10800 w 21600"/>
                  <a:gd name="T3" fmla="*/ 21600 h 21600"/>
                  <a:gd name="T4" fmla="*/ 763 w 21600"/>
                  <a:gd name="T5" fmla="*/ 10800 h 21600"/>
                  <a:gd name="T6" fmla="*/ 10800 w 21600"/>
                  <a:gd name="T7" fmla="*/ 0 h 21600"/>
                  <a:gd name="T8" fmla="*/ 2563 w 21600"/>
                  <a:gd name="T9" fmla="*/ 2563 h 21600"/>
                  <a:gd name="T10" fmla="*/ 19037 w 21600"/>
                  <a:gd name="T11" fmla="*/ 190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525" y="21600"/>
                    </a:lnTo>
                    <a:lnTo>
                      <a:pt x="2007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27033" name="Group 409"/>
            <p:cNvGrpSpPr>
              <a:grpSpLocks/>
            </p:cNvGrpSpPr>
            <p:nvPr/>
          </p:nvGrpSpPr>
          <p:grpSpPr bwMode="auto">
            <a:xfrm rot="900000" flipH="1">
              <a:off x="4648" y="2537"/>
              <a:ext cx="94" cy="407"/>
              <a:chOff x="4027" y="2446"/>
              <a:chExt cx="94" cy="407"/>
            </a:xfrm>
          </p:grpSpPr>
          <p:grpSp>
            <p:nvGrpSpPr>
              <p:cNvPr id="27034" name="Group 410"/>
              <p:cNvGrpSpPr>
                <a:grpSpLocks/>
              </p:cNvGrpSpPr>
              <p:nvPr/>
            </p:nvGrpSpPr>
            <p:grpSpPr bwMode="auto">
              <a:xfrm>
                <a:off x="4033" y="2710"/>
                <a:ext cx="88" cy="143"/>
                <a:chOff x="4708" y="2330"/>
                <a:chExt cx="331" cy="539"/>
              </a:xfrm>
            </p:grpSpPr>
            <p:sp>
              <p:nvSpPr>
                <p:cNvPr id="27035" name="AutoShape 411"/>
                <p:cNvSpPr>
                  <a:spLocks noChangeArrowheads="1"/>
                </p:cNvSpPr>
                <p:nvPr/>
              </p:nvSpPr>
              <p:spPr bwMode="auto">
                <a:xfrm>
                  <a:off x="4708" y="2330"/>
                  <a:ext cx="265" cy="340"/>
                </a:xfrm>
                <a:prstGeom prst="roundRect">
                  <a:avLst>
                    <a:gd name="adj" fmla="val 38519"/>
                  </a:avLst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036" name="AutoShape 412"/>
                <p:cNvSpPr>
                  <a:spLocks noChangeArrowheads="1"/>
                </p:cNvSpPr>
                <p:nvPr/>
              </p:nvSpPr>
              <p:spPr bwMode="auto">
                <a:xfrm>
                  <a:off x="4708" y="2529"/>
                  <a:ext cx="57" cy="25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037" name="AutoShape 413"/>
                <p:cNvSpPr>
                  <a:spLocks noChangeArrowheads="1"/>
                </p:cNvSpPr>
                <p:nvPr/>
              </p:nvSpPr>
              <p:spPr bwMode="auto">
                <a:xfrm>
                  <a:off x="4781" y="2529"/>
                  <a:ext cx="56" cy="31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038" name="AutoShape 414"/>
                <p:cNvSpPr>
                  <a:spLocks noChangeArrowheads="1"/>
                </p:cNvSpPr>
                <p:nvPr/>
              </p:nvSpPr>
              <p:spPr bwMode="auto">
                <a:xfrm>
                  <a:off x="4849" y="2529"/>
                  <a:ext cx="56" cy="34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039" name="AutoShape 415"/>
                <p:cNvSpPr>
                  <a:spLocks noChangeArrowheads="1"/>
                </p:cNvSpPr>
                <p:nvPr/>
              </p:nvSpPr>
              <p:spPr bwMode="auto">
                <a:xfrm>
                  <a:off x="4918" y="2529"/>
                  <a:ext cx="56" cy="30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040" name="AutoShape 416"/>
                <p:cNvSpPr>
                  <a:spLocks noChangeArrowheads="1"/>
                </p:cNvSpPr>
                <p:nvPr/>
              </p:nvSpPr>
              <p:spPr bwMode="auto">
                <a:xfrm rot="-2700000">
                  <a:off x="4963" y="2387"/>
                  <a:ext cx="76" cy="2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CC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sp>
            <p:nvSpPr>
              <p:cNvPr id="27041" name="Rectangle 417"/>
              <p:cNvSpPr>
                <a:spLocks noChangeArrowheads="1"/>
              </p:cNvSpPr>
              <p:nvPr/>
            </p:nvSpPr>
            <p:spPr bwMode="auto">
              <a:xfrm>
                <a:off x="4036" y="2697"/>
                <a:ext cx="64" cy="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042" name="AutoShape 418"/>
              <p:cNvSpPr>
                <a:spLocks noChangeArrowheads="1"/>
              </p:cNvSpPr>
              <p:nvPr/>
            </p:nvSpPr>
            <p:spPr bwMode="auto">
              <a:xfrm>
                <a:off x="4027" y="2446"/>
                <a:ext cx="85" cy="256"/>
              </a:xfrm>
              <a:custGeom>
                <a:avLst/>
                <a:gdLst>
                  <a:gd name="G0" fmla="+- 1525 0 0"/>
                  <a:gd name="G1" fmla="+- 21600 0 1525"/>
                  <a:gd name="G2" fmla="*/ 1525 1 2"/>
                  <a:gd name="G3" fmla="+- 21600 0 G2"/>
                  <a:gd name="G4" fmla="+/ 1525 21600 2"/>
                  <a:gd name="G5" fmla="+/ G1 0 2"/>
                  <a:gd name="G6" fmla="*/ 21600 21600 1525"/>
                  <a:gd name="G7" fmla="*/ G6 1 2"/>
                  <a:gd name="G8" fmla="+- 21600 0 G7"/>
                  <a:gd name="G9" fmla="*/ 21600 1 2"/>
                  <a:gd name="G10" fmla="+- 1525 0 G9"/>
                  <a:gd name="G11" fmla="?: G10 G8 0"/>
                  <a:gd name="G12" fmla="?: G10 G7 21600"/>
                  <a:gd name="T0" fmla="*/ 20837 w 21600"/>
                  <a:gd name="T1" fmla="*/ 10800 h 21600"/>
                  <a:gd name="T2" fmla="*/ 10800 w 21600"/>
                  <a:gd name="T3" fmla="*/ 21600 h 21600"/>
                  <a:gd name="T4" fmla="*/ 763 w 21600"/>
                  <a:gd name="T5" fmla="*/ 10800 h 21600"/>
                  <a:gd name="T6" fmla="*/ 10800 w 21600"/>
                  <a:gd name="T7" fmla="*/ 0 h 21600"/>
                  <a:gd name="T8" fmla="*/ 2563 w 21600"/>
                  <a:gd name="T9" fmla="*/ 2563 h 21600"/>
                  <a:gd name="T10" fmla="*/ 19037 w 21600"/>
                  <a:gd name="T11" fmla="*/ 190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525" y="21600"/>
                    </a:lnTo>
                    <a:lnTo>
                      <a:pt x="2007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33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7043" name="Oval 419"/>
            <p:cNvSpPr>
              <a:spLocks noChangeArrowheads="1"/>
            </p:cNvSpPr>
            <p:nvPr/>
          </p:nvSpPr>
          <p:spPr bwMode="auto">
            <a:xfrm>
              <a:off x="4486" y="2319"/>
              <a:ext cx="57" cy="57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044" name="Oval 420"/>
            <p:cNvSpPr>
              <a:spLocks noChangeArrowheads="1"/>
            </p:cNvSpPr>
            <p:nvPr/>
          </p:nvSpPr>
          <p:spPr bwMode="auto">
            <a:xfrm>
              <a:off x="4741" y="2319"/>
              <a:ext cx="57" cy="57"/>
            </a:xfrm>
            <a:prstGeom prst="ellipse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7045" name="Group 421"/>
            <p:cNvGrpSpPr>
              <a:grpSpLocks/>
            </p:cNvGrpSpPr>
            <p:nvPr/>
          </p:nvGrpSpPr>
          <p:grpSpPr bwMode="auto">
            <a:xfrm>
              <a:off x="4481" y="2208"/>
              <a:ext cx="322" cy="113"/>
              <a:chOff x="4334" y="2006"/>
              <a:chExt cx="322" cy="90"/>
            </a:xfrm>
          </p:grpSpPr>
          <p:sp>
            <p:nvSpPr>
              <p:cNvPr id="27046" name="Oval 422"/>
              <p:cNvSpPr>
                <a:spLocks noChangeArrowheads="1"/>
              </p:cNvSpPr>
              <p:nvPr/>
            </p:nvSpPr>
            <p:spPr bwMode="auto">
              <a:xfrm rot="-2700000">
                <a:off x="4334" y="2006"/>
                <a:ext cx="198" cy="9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047" name="Oval 423"/>
              <p:cNvSpPr>
                <a:spLocks noChangeArrowheads="1"/>
              </p:cNvSpPr>
              <p:nvPr/>
            </p:nvSpPr>
            <p:spPr bwMode="auto">
              <a:xfrm rot="2700000" flipH="1">
                <a:off x="4457" y="2008"/>
                <a:ext cx="199" cy="8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7048" name="AutoShape 424"/>
            <p:cNvSpPr>
              <a:spLocks noChangeArrowheads="1"/>
            </p:cNvSpPr>
            <p:nvPr/>
          </p:nvSpPr>
          <p:spPr bwMode="auto">
            <a:xfrm rot="5400000">
              <a:off x="4566" y="2290"/>
              <a:ext cx="28" cy="84"/>
            </a:xfrm>
            <a:prstGeom prst="moon">
              <a:avLst>
                <a:gd name="adj" fmla="val 37931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7049" name="AutoShape 425"/>
            <p:cNvSpPr>
              <a:spLocks noChangeArrowheads="1"/>
            </p:cNvSpPr>
            <p:nvPr/>
          </p:nvSpPr>
          <p:spPr bwMode="auto">
            <a:xfrm rot="5400000">
              <a:off x="4680" y="2286"/>
              <a:ext cx="36" cy="84"/>
            </a:xfrm>
            <a:prstGeom prst="moon">
              <a:avLst>
                <a:gd name="adj" fmla="val 37931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27050" name="Group 426"/>
            <p:cNvGrpSpPr>
              <a:grpSpLocks/>
            </p:cNvGrpSpPr>
            <p:nvPr/>
          </p:nvGrpSpPr>
          <p:grpSpPr bwMode="auto">
            <a:xfrm>
              <a:off x="4564" y="2358"/>
              <a:ext cx="145" cy="56"/>
              <a:chOff x="4561" y="2358"/>
              <a:chExt cx="145" cy="56"/>
            </a:xfrm>
          </p:grpSpPr>
          <p:sp>
            <p:nvSpPr>
              <p:cNvPr id="27051" name="Oval 427"/>
              <p:cNvSpPr>
                <a:spLocks noChangeArrowheads="1"/>
              </p:cNvSpPr>
              <p:nvPr/>
            </p:nvSpPr>
            <p:spPr bwMode="auto">
              <a:xfrm>
                <a:off x="4561" y="2358"/>
                <a:ext cx="28" cy="5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7052" name="Oval 428"/>
              <p:cNvSpPr>
                <a:spLocks noChangeArrowheads="1"/>
              </p:cNvSpPr>
              <p:nvPr/>
            </p:nvSpPr>
            <p:spPr bwMode="auto">
              <a:xfrm>
                <a:off x="4678" y="2358"/>
                <a:ext cx="28" cy="5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7053" name="AutoShape 429"/>
            <p:cNvSpPr>
              <a:spLocks noChangeArrowheads="1"/>
            </p:cNvSpPr>
            <p:nvPr/>
          </p:nvSpPr>
          <p:spPr bwMode="auto">
            <a:xfrm flipV="1">
              <a:off x="4599" y="2429"/>
              <a:ext cx="85" cy="28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27069" name="Group 445"/>
          <p:cNvGrpSpPr>
            <a:grpSpLocks/>
          </p:cNvGrpSpPr>
          <p:nvPr/>
        </p:nvGrpSpPr>
        <p:grpSpPr bwMode="auto">
          <a:xfrm>
            <a:off x="628654" y="1171576"/>
            <a:ext cx="6563458" cy="5175250"/>
            <a:chOff x="-771" y="738"/>
            <a:chExt cx="4479" cy="3260"/>
          </a:xfrm>
        </p:grpSpPr>
        <p:sp>
          <p:nvSpPr>
            <p:cNvPr id="27067" name="Freeform 443"/>
            <p:cNvSpPr>
              <a:spLocks/>
            </p:cNvSpPr>
            <p:nvPr/>
          </p:nvSpPr>
          <p:spPr bwMode="auto">
            <a:xfrm>
              <a:off x="-771" y="738"/>
              <a:ext cx="4479" cy="3260"/>
            </a:xfrm>
            <a:custGeom>
              <a:avLst/>
              <a:gdLst>
                <a:gd name="T0" fmla="*/ 4082 w 4479"/>
                <a:gd name="T1" fmla="*/ 964 h 3260"/>
                <a:gd name="T2" fmla="*/ 4479 w 4479"/>
                <a:gd name="T3" fmla="*/ 1049 h 3260"/>
                <a:gd name="T4" fmla="*/ 4082 w 4479"/>
                <a:gd name="T5" fmla="*/ 1162 h 3260"/>
                <a:gd name="T6" fmla="*/ 4082 w 4479"/>
                <a:gd name="T7" fmla="*/ 3005 h 3260"/>
                <a:gd name="T8" fmla="*/ 3827 w 4479"/>
                <a:gd name="T9" fmla="*/ 3260 h 3260"/>
                <a:gd name="T10" fmla="*/ 255 w 4479"/>
                <a:gd name="T11" fmla="*/ 3260 h 3260"/>
                <a:gd name="T12" fmla="*/ 0 w 4479"/>
                <a:gd name="T13" fmla="*/ 3005 h 3260"/>
                <a:gd name="T14" fmla="*/ 0 w 4479"/>
                <a:gd name="T15" fmla="*/ 255 h 3260"/>
                <a:gd name="T16" fmla="*/ 255 w 4479"/>
                <a:gd name="T17" fmla="*/ 0 h 3260"/>
                <a:gd name="T18" fmla="*/ 3827 w 4479"/>
                <a:gd name="T19" fmla="*/ 0 h 3260"/>
                <a:gd name="T20" fmla="*/ 4082 w 4479"/>
                <a:gd name="T21" fmla="*/ 255 h 3260"/>
                <a:gd name="T22" fmla="*/ 4082 w 4479"/>
                <a:gd name="T23" fmla="*/ 964 h 3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79" h="3260">
                  <a:moveTo>
                    <a:pt x="4082" y="964"/>
                  </a:moveTo>
                  <a:lnTo>
                    <a:pt x="4479" y="1049"/>
                  </a:lnTo>
                  <a:lnTo>
                    <a:pt x="4082" y="1162"/>
                  </a:lnTo>
                  <a:lnTo>
                    <a:pt x="4082" y="3005"/>
                  </a:lnTo>
                  <a:lnTo>
                    <a:pt x="3827" y="3260"/>
                  </a:lnTo>
                  <a:lnTo>
                    <a:pt x="255" y="3260"/>
                  </a:lnTo>
                  <a:lnTo>
                    <a:pt x="0" y="3005"/>
                  </a:lnTo>
                  <a:lnTo>
                    <a:pt x="0" y="255"/>
                  </a:lnTo>
                  <a:lnTo>
                    <a:pt x="255" y="0"/>
                  </a:lnTo>
                  <a:lnTo>
                    <a:pt x="3827" y="0"/>
                  </a:lnTo>
                  <a:lnTo>
                    <a:pt x="4082" y="255"/>
                  </a:lnTo>
                  <a:lnTo>
                    <a:pt x="4082" y="964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dirty="0"/>
            </a:p>
          </p:txBody>
        </p:sp>
        <p:sp>
          <p:nvSpPr>
            <p:cNvPr id="27068" name="Text Box 444"/>
            <p:cNvSpPr txBox="1">
              <a:spLocks noChangeArrowheads="1"/>
            </p:cNvSpPr>
            <p:nvPr/>
          </p:nvSpPr>
          <p:spPr bwMode="auto">
            <a:xfrm>
              <a:off x="-578" y="1350"/>
              <a:ext cx="3599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4800" b="1" dirty="0">
                  <a:ea typeface="メイリオ" pitchFamily="50" charset="-128"/>
                  <a:cs typeface="メイリオ" pitchFamily="50" charset="-128"/>
                </a:rPr>
                <a:t>ご参加</a:t>
              </a:r>
              <a:r>
                <a:rPr lang="en-US" altLang="ja-JP" sz="4800" b="1" dirty="0">
                  <a:ea typeface="メイリオ" pitchFamily="50" charset="-128"/>
                  <a:cs typeface="メイリオ" pitchFamily="50" charset="-128"/>
                </a:rPr>
                <a:t> </a:t>
              </a:r>
            </a:p>
            <a:p>
              <a:pPr algn="ctr"/>
              <a:r>
                <a:rPr lang="ja-JP" altLang="en-US" sz="4800" b="1" dirty="0">
                  <a:ea typeface="メイリオ" pitchFamily="50" charset="-128"/>
                  <a:cs typeface="メイリオ" pitchFamily="50" charset="-128"/>
                </a:rPr>
                <a:t>有難うございます</a:t>
              </a:r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5FF7D82-F153-22DF-10F4-0016E4BFA93D}"/>
              </a:ext>
            </a:extLst>
          </p:cNvPr>
          <p:cNvSpPr txBox="1"/>
          <p:nvPr/>
        </p:nvSpPr>
        <p:spPr>
          <a:xfrm>
            <a:off x="1060554" y="4397937"/>
            <a:ext cx="547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+mn-ea"/>
              </a:rPr>
              <a:t>SCCC</a:t>
            </a:r>
            <a:r>
              <a:rPr kumimoji="1" lang="ja-JP" altLang="en-US" sz="2400" b="1" dirty="0">
                <a:latin typeface="+mn-ea"/>
              </a:rPr>
              <a:t>・リアルタイム経営推進協議会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218139-7C8E-4033-1245-52C130B9C23D}"/>
              </a:ext>
            </a:extLst>
          </p:cNvPr>
          <p:cNvSpPr txBox="1"/>
          <p:nvPr/>
        </p:nvSpPr>
        <p:spPr>
          <a:xfrm>
            <a:off x="8697565" y="1457916"/>
            <a:ext cx="2906363" cy="36933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altLang="ja-JP" b="1" kern="0" dirty="0">
              <a:solidFill>
                <a:sysClr val="windowText" lastClr="000000"/>
              </a:solidFill>
              <a:latin typeface="+mn-ea"/>
            </a:endParaRPr>
          </a:p>
          <a:p>
            <a:r>
              <a:rPr lang="ja-JP" altLang="en-US" b="1" kern="0" dirty="0">
                <a:solidFill>
                  <a:sysClr val="windowText" lastClr="000000"/>
                </a:solidFill>
                <a:latin typeface="+mn-ea"/>
              </a:rPr>
              <a:t>引き続き、内容の補強、修正、追加を随時</a:t>
            </a:r>
            <a:endParaRPr lang="en-US" altLang="ja-JP" b="1" kern="0" dirty="0">
              <a:solidFill>
                <a:sysClr val="windowText" lastClr="000000"/>
              </a:solidFill>
              <a:latin typeface="+mn-ea"/>
            </a:endParaRPr>
          </a:p>
          <a:p>
            <a:r>
              <a:rPr lang="ja-JP" altLang="en-US" b="1" kern="0" dirty="0">
                <a:solidFill>
                  <a:sysClr val="windowText" lastClr="000000"/>
                </a:solidFill>
                <a:latin typeface="+mn-ea"/>
              </a:rPr>
              <a:t>お願いします。</a:t>
            </a:r>
            <a:endParaRPr lang="en-US" altLang="ja-JP" b="1" kern="0" dirty="0">
              <a:solidFill>
                <a:sysClr val="windowText" lastClr="000000"/>
              </a:solidFill>
              <a:latin typeface="+mn-ea"/>
            </a:endParaRPr>
          </a:p>
          <a:p>
            <a:endParaRPr lang="en-US" altLang="ja-JP" b="1" kern="0" dirty="0">
              <a:solidFill>
                <a:sysClr val="windowText" lastClr="000000"/>
              </a:solidFill>
              <a:latin typeface="+mn-ea"/>
            </a:endParaRPr>
          </a:p>
          <a:p>
            <a:r>
              <a:rPr lang="ja-JP" altLang="en-US" b="1" kern="0" dirty="0">
                <a:solidFill>
                  <a:sysClr val="windowText" lastClr="000000"/>
                </a:solidFill>
                <a:latin typeface="+mn-ea"/>
              </a:rPr>
              <a:t>目標：「マクロ、ミクロ課題の体系化」と　</a:t>
            </a:r>
            <a:endParaRPr lang="en-US" altLang="ja-JP" b="1" kern="0" dirty="0">
              <a:solidFill>
                <a:sysClr val="windowText" lastClr="000000"/>
              </a:solidFill>
              <a:latin typeface="+mn-ea"/>
            </a:endParaRPr>
          </a:p>
          <a:p>
            <a:r>
              <a:rPr lang="en-US" altLang="ja-JP" b="1" kern="0" dirty="0">
                <a:solidFill>
                  <a:sysClr val="windowText" lastClr="000000"/>
                </a:solidFill>
                <a:latin typeface="+mn-ea"/>
              </a:rPr>
              <a:t>Who</a:t>
            </a:r>
            <a:r>
              <a:rPr lang="ja-JP" altLang="en-US" b="1" kern="0" dirty="0">
                <a:solidFill>
                  <a:sysClr val="windowText" lastClr="000000"/>
                </a:solidFill>
                <a:latin typeface="+mn-ea"/>
              </a:rPr>
              <a:t>？</a:t>
            </a:r>
            <a:r>
              <a:rPr lang="en-US" altLang="ja-JP" b="1" kern="0" dirty="0">
                <a:solidFill>
                  <a:sysClr val="windowText" lastClr="000000"/>
                </a:solidFill>
                <a:latin typeface="+mn-ea"/>
              </a:rPr>
              <a:t>When</a:t>
            </a:r>
            <a:r>
              <a:rPr lang="ja-JP" altLang="en-US" b="1" kern="0" dirty="0">
                <a:solidFill>
                  <a:sysClr val="windowText" lastClr="000000"/>
                </a:solidFill>
                <a:latin typeface="+mn-ea"/>
              </a:rPr>
              <a:t>？</a:t>
            </a:r>
            <a:r>
              <a:rPr lang="en-US" altLang="ja-JP" b="1" kern="0" dirty="0">
                <a:solidFill>
                  <a:sysClr val="windowText" lastClr="000000"/>
                </a:solidFill>
                <a:latin typeface="+mn-ea"/>
              </a:rPr>
              <a:t>How</a:t>
            </a:r>
            <a:r>
              <a:rPr lang="ja-JP" altLang="en-US" b="1" kern="0" dirty="0">
                <a:solidFill>
                  <a:sysClr val="windowText" lastClr="000000"/>
                </a:solidFill>
                <a:latin typeface="+mn-ea"/>
              </a:rPr>
              <a:t>？</a:t>
            </a:r>
            <a:endParaRPr lang="en-US" altLang="ja-JP" b="1" kern="0" dirty="0">
              <a:solidFill>
                <a:sysClr val="windowText" lastClr="000000"/>
              </a:solidFill>
              <a:latin typeface="+mn-ea"/>
            </a:endParaRPr>
          </a:p>
          <a:p>
            <a:r>
              <a:rPr lang="ja-JP" altLang="en-US" b="1" kern="0" dirty="0">
                <a:solidFill>
                  <a:sysClr val="windowText" lastClr="000000"/>
                </a:solidFill>
                <a:latin typeface="+mn-ea"/>
              </a:rPr>
              <a:t>（誰が、何をいつまで、如何に行うか」の可視化、共有化、フォロー</a:t>
            </a:r>
            <a:endParaRPr lang="en-US" altLang="ja-JP" b="1" kern="0" dirty="0">
              <a:solidFill>
                <a:sysClr val="windowText" lastClr="000000"/>
              </a:solidFill>
              <a:latin typeface="+mn-ea"/>
            </a:endParaRPr>
          </a:p>
          <a:p>
            <a:endParaRPr lang="en-US" altLang="ja-JP" b="1" kern="0" dirty="0">
              <a:solidFill>
                <a:sysClr val="windowText" lastClr="000000"/>
              </a:solidFill>
              <a:latin typeface="+mn-ea"/>
            </a:endParaRPr>
          </a:p>
          <a:p>
            <a:endParaRPr kumimoji="1" lang="ja-JP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184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F728716-69DB-C6B5-901B-376282B10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" y="1662199"/>
            <a:ext cx="5874026" cy="4351338"/>
          </a:xfrm>
        </p:spPr>
        <p:txBody>
          <a:bodyPr>
            <a:normAutofit fontScale="92500" lnSpcReduction="10000"/>
          </a:bodyPr>
          <a:lstStyle/>
          <a:p>
            <a:endParaRPr lang="en-US" altLang="ja-JP" b="1" dirty="0"/>
          </a:p>
          <a:p>
            <a:endParaRPr lang="en-US" altLang="ja-JP" b="1" dirty="0"/>
          </a:p>
          <a:p>
            <a:endParaRPr lang="en-US" altLang="ja-JP" b="1" dirty="0"/>
          </a:p>
          <a:p>
            <a:endParaRPr lang="en-US" altLang="ja-JP" b="1" dirty="0"/>
          </a:p>
          <a:p>
            <a:endParaRPr lang="en-US" altLang="ja-JP" b="1" dirty="0"/>
          </a:p>
          <a:p>
            <a:endParaRPr lang="en-US" altLang="ja-JP" b="1" dirty="0"/>
          </a:p>
          <a:p>
            <a:endParaRPr lang="en-US" altLang="ja-JP" b="1" dirty="0"/>
          </a:p>
          <a:p>
            <a:endParaRPr lang="en-US" altLang="ja-JP" b="1" dirty="0"/>
          </a:p>
          <a:p>
            <a:r>
              <a:rPr lang="ja-JP" altLang="de-DE" sz="1700" b="1" dirty="0"/>
              <a:t>（</a:t>
            </a:r>
            <a:r>
              <a:rPr lang="de-DE" altLang="ja-JP" sz="1700" b="1" dirty="0"/>
              <a:t>ver.0.1.0</a:t>
            </a:r>
            <a:r>
              <a:rPr lang="ja-JP" altLang="en-US" sz="1700" b="1" dirty="0"/>
              <a:t>全文</a:t>
            </a:r>
            <a:r>
              <a:rPr lang="ja-JP" altLang="en-US" sz="2200" b="1" dirty="0"/>
              <a:t>）</a:t>
            </a:r>
            <a:endParaRPr lang="en-US" altLang="ja-JP" sz="2200" b="1" dirty="0"/>
          </a:p>
          <a:p>
            <a:pPr marL="0" indent="0">
              <a:buNone/>
            </a:pPr>
            <a:r>
              <a:rPr lang="ja-JP" altLang="en-US" sz="2200" u="sng" dirty="0">
                <a:hlinkClick r:id="rId2" action="ppaction://hlinkfile"/>
              </a:rPr>
              <a:t>　</a:t>
            </a:r>
            <a:r>
              <a:rPr lang="en-US" altLang="ja-JP" sz="1700" u="sng" dirty="0">
                <a:hlinkClick r:id="rId2" action="ppaction://hlinkfile"/>
              </a:rPr>
              <a:t>.\..\..\..\</a:t>
            </a:r>
            <a:r>
              <a:rPr lang="de-DE" altLang="ja-JP" sz="1700" u="sng" dirty="0">
                <a:hlinkClick r:id="rId2" action="ppaction://hlinkfile"/>
              </a:rPr>
              <a:t>mysite3\sccc standard QR rule ver.0.1.0.pdf</a:t>
            </a:r>
            <a:endParaRPr lang="de-DE" altLang="ja-JP" sz="1700" u="sng" dirty="0"/>
          </a:p>
          <a:p>
            <a:endParaRPr kumimoji="1" lang="de-DE" altLang="ja-JP" u="sng" dirty="0"/>
          </a:p>
          <a:p>
            <a:endParaRPr lang="de-DE" altLang="ja-JP" u="sng" dirty="0"/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47730F-5350-4A57-A4C0-B2715944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197" y="1432815"/>
            <a:ext cx="4796351" cy="35622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テキスト ボックス 42">
            <a:extLst>
              <a:ext uri="{FF2B5EF4-FFF2-40B4-BE49-F238E27FC236}">
                <a16:creationId xmlns:a16="http://schemas.microsoft.com/office/drawing/2014/main" id="{C033EE8B-2A3B-4350-A920-21172735012E}"/>
              </a:ext>
            </a:extLst>
          </p:cNvPr>
          <p:cNvSpPr txBox="1"/>
          <p:nvPr/>
        </p:nvSpPr>
        <p:spPr>
          <a:xfrm>
            <a:off x="1847695" y="960375"/>
            <a:ext cx="2819559" cy="472440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100" b="1" dirty="0">
                <a:solidFill>
                  <a:sysClr val="windowText" lastClr="000000"/>
                </a:solidFill>
              </a:rPr>
              <a:t>経産省レフェレンスモデル </a:t>
            </a:r>
            <a:r>
              <a:rPr kumimoji="1" lang="en-US" altLang="ja-JP" sz="1100" b="1" dirty="0">
                <a:solidFill>
                  <a:sysClr val="windowText" lastClr="000000"/>
                </a:solidFill>
              </a:rPr>
              <a:t>2025.</a:t>
            </a:r>
            <a:r>
              <a:rPr kumimoji="1" lang="ja-JP" altLang="en-US" sz="1100" b="1" dirty="0">
                <a:solidFill>
                  <a:sysClr val="windowText" lastClr="000000"/>
                </a:solidFill>
              </a:rPr>
              <a:t>６月）</a:t>
            </a:r>
          </a:p>
        </p:txBody>
      </p:sp>
      <p:pic>
        <p:nvPicPr>
          <p:cNvPr id="6" name="コンテンツ プレースホルダー 3">
            <a:extLst>
              <a:ext uri="{FF2B5EF4-FFF2-40B4-BE49-F238E27FC236}">
                <a16:creationId xmlns:a16="http://schemas.microsoft.com/office/drawing/2014/main" id="{C857B32A-5365-A8AA-A2A0-C1B206FE9B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43" y="663328"/>
            <a:ext cx="4831185" cy="594221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239FC96C-6EE9-7FB6-713F-C4E6B889B7B0}"/>
              </a:ext>
            </a:extLst>
          </p:cNvPr>
          <p:cNvSpPr/>
          <p:nvPr/>
        </p:nvSpPr>
        <p:spPr>
          <a:xfrm>
            <a:off x="6261652" y="3190461"/>
            <a:ext cx="785191" cy="49695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DC8A347-04B2-E397-A930-FCC3B4436058}"/>
              </a:ext>
            </a:extLst>
          </p:cNvPr>
          <p:cNvSpPr txBox="1"/>
          <p:nvPr/>
        </p:nvSpPr>
        <p:spPr>
          <a:xfrm>
            <a:off x="3257474" y="213967"/>
            <a:ext cx="3806687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/>
              <a:t>データ規格と使い方</a:t>
            </a:r>
          </a:p>
        </p:txBody>
      </p:sp>
    </p:spTree>
    <p:extLst>
      <p:ext uri="{BB962C8B-B14F-4D97-AF65-F5344CB8AC3E}">
        <p14:creationId xmlns:p14="http://schemas.microsoft.com/office/powerpoint/2010/main" val="3719885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36437C-4BDA-DF0E-B8DC-4961DDB9759A}"/>
              </a:ext>
            </a:extLst>
          </p:cNvPr>
          <p:cNvSpPr txBox="1"/>
          <p:nvPr/>
        </p:nvSpPr>
        <p:spPr>
          <a:xfrm>
            <a:off x="806727" y="3618564"/>
            <a:ext cx="10389592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 </a:t>
            </a:r>
            <a:r>
              <a:rPr lang="ja-JP" altLang="en-US" b="1" dirty="0">
                <a:latin typeface="+mn-ea"/>
              </a:rPr>
              <a:t>④「入荷検収段階のモノと伝票の突合から、組立工程のＱＲコード</a:t>
            </a:r>
            <a:r>
              <a:rPr kumimoji="1" lang="ja-JP" altLang="en-US" b="1" dirty="0">
                <a:latin typeface="+mn-ea"/>
              </a:rPr>
              <a:t>によるプロセス管理</a:t>
            </a:r>
            <a:r>
              <a:rPr lang="ja-JP" altLang="en-US" b="1" dirty="0">
                <a:latin typeface="+mn-ea"/>
              </a:rPr>
              <a:t>」</a:t>
            </a:r>
            <a:endParaRPr kumimoji="1" lang="en-US" altLang="ja-JP" b="1" dirty="0">
              <a:latin typeface="+mn-ea"/>
            </a:endParaRPr>
          </a:p>
          <a:p>
            <a:r>
              <a:rPr kumimoji="1" lang="ja-JP" altLang="en-US" b="1" dirty="0">
                <a:latin typeface="+mn-ea"/>
              </a:rPr>
              <a:t>　　を経て、入出金処理までＸ時代のトータルシステムとしてつながる。　</a:t>
            </a:r>
            <a:r>
              <a:rPr lang="en-US" altLang="ja-JP" b="1" dirty="0">
                <a:latin typeface="+mn-ea"/>
              </a:rPr>
              <a:t>(</a:t>
            </a:r>
            <a:r>
              <a:rPr lang="ja-JP" altLang="en-US" b="1" dirty="0">
                <a:latin typeface="+mn-ea"/>
              </a:rPr>
              <a:t>野村）</a:t>
            </a:r>
            <a:endParaRPr kumimoji="1" lang="en-US" altLang="ja-JP" b="1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　　</a:t>
            </a:r>
            <a:r>
              <a:rPr kumimoji="1" lang="ja-JP" altLang="en-US" b="1" dirty="0">
                <a:latin typeface="+mn-ea"/>
              </a:rPr>
              <a:t>だが、組立生産工程は業種による多様性が大きく「規格通り」にするのは無理な時は、ベン</a:t>
            </a:r>
            <a:endParaRPr kumimoji="1" lang="en-US" altLang="ja-JP" b="1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　　</a:t>
            </a:r>
            <a:r>
              <a:rPr kumimoji="1" lang="ja-JP" altLang="en-US" b="1" dirty="0">
                <a:latin typeface="+mn-ea"/>
              </a:rPr>
              <a:t>ダー、顧客の「レフェレンスモデル」。つまり、「大体、規格通りにする」でもよしとする</a:t>
            </a:r>
            <a:r>
              <a:rPr kumimoji="1" lang="ja-JP" altLang="en-US" dirty="0"/>
              <a:t>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51ABFD8-B2DE-C859-7796-B4F9BAB43807}"/>
              </a:ext>
            </a:extLst>
          </p:cNvPr>
          <p:cNvSpPr txBox="1"/>
          <p:nvPr/>
        </p:nvSpPr>
        <p:spPr>
          <a:xfrm>
            <a:off x="806727" y="912381"/>
            <a:ext cx="10999193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+mn-ea"/>
              </a:rPr>
              <a:t>①</a:t>
            </a:r>
            <a:r>
              <a:rPr kumimoji="1" lang="en-US" altLang="ja-JP" b="1" dirty="0">
                <a:latin typeface="+mn-ea"/>
              </a:rPr>
              <a:t>SCCC</a:t>
            </a:r>
            <a:r>
              <a:rPr kumimoji="1" lang="ja-JP" altLang="en-US" b="1" dirty="0">
                <a:latin typeface="+mn-ea"/>
              </a:rPr>
              <a:t>規格は、旧岸田ソフトと古川電機で利用している「</a:t>
            </a:r>
            <a:r>
              <a:rPr kumimoji="1" lang="en-US" altLang="ja-JP" b="1" dirty="0">
                <a:latin typeface="+mn-ea"/>
              </a:rPr>
              <a:t>QR</a:t>
            </a:r>
            <a:r>
              <a:rPr kumimoji="1" lang="ja-JP" altLang="en-US" b="1" dirty="0">
                <a:latin typeface="+mn-ea"/>
              </a:rPr>
              <a:t>付き各伝票」を</a:t>
            </a:r>
            <a:r>
              <a:rPr kumimoji="1" lang="en-US" altLang="ja-JP" b="1" dirty="0">
                <a:latin typeface="+mn-ea"/>
              </a:rPr>
              <a:t>ver0.1.0</a:t>
            </a:r>
            <a:r>
              <a:rPr lang="ja-JP" altLang="en-US" b="1" dirty="0">
                <a:latin typeface="+mn-ea"/>
              </a:rPr>
              <a:t>として　　</a:t>
            </a:r>
            <a:endParaRPr lang="en-US" altLang="ja-JP" b="1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　作成し実証実験済み。今後この規格に修正、追加が必要な場合、</a:t>
            </a:r>
            <a:r>
              <a:rPr lang="en-US" altLang="ja-JP" b="1" dirty="0">
                <a:latin typeface="+mn-ea"/>
              </a:rPr>
              <a:t>ver0.2.0 </a:t>
            </a:r>
            <a:r>
              <a:rPr lang="ja-JP" altLang="en-US" b="1" dirty="0">
                <a:latin typeface="+mn-ea"/>
              </a:rPr>
              <a:t>として改訂</a:t>
            </a:r>
            <a:r>
              <a:rPr lang="ja-JP" altLang="en-US" dirty="0"/>
              <a:t>。</a:t>
            </a:r>
            <a:r>
              <a:rPr lang="ja-JP" altLang="en-US" b="1" dirty="0"/>
              <a:t>（兼子、岸田）</a:t>
            </a:r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C6765E6-0254-4D25-5DD4-21C04777774E}"/>
              </a:ext>
            </a:extLst>
          </p:cNvPr>
          <p:cNvSpPr txBox="1"/>
          <p:nvPr/>
        </p:nvSpPr>
        <p:spPr>
          <a:xfrm>
            <a:off x="788782" y="4939391"/>
            <a:ext cx="10407536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+mn-ea"/>
              </a:rPr>
              <a:t> ➄ </a:t>
            </a:r>
            <a:r>
              <a:rPr kumimoji="1" lang="en-US" altLang="ja-JP" b="1" dirty="0">
                <a:latin typeface="+mn-ea"/>
              </a:rPr>
              <a:t>QR</a:t>
            </a:r>
            <a:r>
              <a:rPr kumimoji="1" lang="ja-JP" altLang="en-US" b="1" dirty="0">
                <a:latin typeface="+mn-ea"/>
              </a:rPr>
              <a:t>伝票クイックガイドをダウンロードして、一ヶ月間、無償試用後にお気に入りで購入する　</a:t>
            </a:r>
            <a:endParaRPr kumimoji="1" lang="en-US" altLang="ja-JP" b="1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　 </a:t>
            </a:r>
            <a:r>
              <a:rPr kumimoji="1" lang="ja-JP" altLang="en-US" b="1" dirty="0">
                <a:latin typeface="+mn-ea"/>
              </a:rPr>
              <a:t>購入価額は</a:t>
            </a:r>
            <a:r>
              <a:rPr kumimoji="1" lang="en-US" altLang="ja-JP" b="1" dirty="0">
                <a:latin typeface="+mn-ea"/>
              </a:rPr>
              <a:t>5</a:t>
            </a:r>
            <a:r>
              <a:rPr kumimoji="1" lang="ja-JP" altLang="en-US" b="1" dirty="0">
                <a:latin typeface="+mn-ea"/>
              </a:rPr>
              <a:t>万円。（効果</a:t>
            </a:r>
            <a:r>
              <a:rPr lang="ja-JP" altLang="en-US" b="1" dirty="0">
                <a:latin typeface="+mn-ea"/>
              </a:rPr>
              <a:t>お気に入りの場合、</a:t>
            </a:r>
            <a:r>
              <a:rPr lang="en-US" altLang="ja-JP" b="1" dirty="0">
                <a:latin typeface="+mn-ea"/>
              </a:rPr>
              <a:t>BP</a:t>
            </a:r>
            <a:r>
              <a:rPr lang="ja-JP" altLang="en-US" b="1" dirty="0">
                <a:latin typeface="+mn-ea"/>
              </a:rPr>
              <a:t>として別の</a:t>
            </a:r>
            <a:r>
              <a:rPr lang="en-US" altLang="ja-JP" b="1" dirty="0">
                <a:latin typeface="+mn-ea"/>
              </a:rPr>
              <a:t>BtoB</a:t>
            </a:r>
            <a:r>
              <a:rPr lang="ja-JP" altLang="en-US" b="1" dirty="0">
                <a:latin typeface="+mn-ea"/>
              </a:rPr>
              <a:t>顧客に、「お試しお奨め」</a:t>
            </a:r>
            <a:endParaRPr lang="en-US" altLang="ja-JP" b="1" dirty="0">
              <a:latin typeface="+mn-ea"/>
            </a:endParaRPr>
          </a:p>
          <a:p>
            <a:r>
              <a:rPr kumimoji="1" lang="ja-JP" altLang="en-US" b="1" dirty="0">
                <a:latin typeface="+mn-ea"/>
              </a:rPr>
              <a:t>　 頂いた場合、拡散御礼</a:t>
            </a:r>
            <a:r>
              <a:rPr lang="ja-JP" altLang="en-US" b="1" dirty="0">
                <a:latin typeface="+mn-ea"/>
              </a:rPr>
              <a:t>別途</a:t>
            </a:r>
            <a:r>
              <a:rPr lang="en-US" altLang="ja-JP" b="1" dirty="0">
                <a:latin typeface="+mn-ea"/>
              </a:rPr>
              <a:t>1</a:t>
            </a:r>
            <a:r>
              <a:rPr lang="ja-JP" altLang="en-US" b="1" dirty="0">
                <a:latin typeface="+mn-ea"/>
              </a:rPr>
              <a:t>万円）　（要審議）</a:t>
            </a:r>
            <a:r>
              <a:rPr kumimoji="1" lang="ja-JP" altLang="en-US" b="1" dirty="0">
                <a:latin typeface="+mn-ea"/>
              </a:rPr>
              <a:t>　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BD10243-46F2-634D-8397-169E1DD35D2F}"/>
              </a:ext>
            </a:extLst>
          </p:cNvPr>
          <p:cNvSpPr txBox="1"/>
          <p:nvPr/>
        </p:nvSpPr>
        <p:spPr>
          <a:xfrm>
            <a:off x="337931" y="228450"/>
            <a:ext cx="616226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/>
              <a:t>「</a:t>
            </a:r>
            <a:r>
              <a:rPr kumimoji="1" lang="en-US" altLang="ja-JP" sz="2000" b="1" dirty="0">
                <a:latin typeface="+mn-ea"/>
              </a:rPr>
              <a:t>SCCC</a:t>
            </a:r>
            <a:r>
              <a:rPr kumimoji="1" lang="ja-JP" altLang="en-US" sz="2000" b="1" dirty="0">
                <a:latin typeface="+mn-ea"/>
              </a:rPr>
              <a:t>規格」と「</a:t>
            </a:r>
            <a:r>
              <a:rPr kumimoji="1" lang="en-US" altLang="ja-JP" sz="2000" b="1" dirty="0">
                <a:latin typeface="+mn-ea"/>
              </a:rPr>
              <a:t>QR</a:t>
            </a:r>
            <a:r>
              <a:rPr kumimoji="1" lang="ja-JP" altLang="en-US" sz="2000" b="1" dirty="0">
                <a:latin typeface="+mn-ea"/>
              </a:rPr>
              <a:t>伝票利活用クイックガイド</a:t>
            </a:r>
            <a:r>
              <a:rPr kumimoji="1" lang="ja-JP" altLang="en-US" sz="2000" dirty="0"/>
              <a:t>」</a:t>
            </a:r>
          </a:p>
        </p:txBody>
      </p:sp>
      <p:pic>
        <p:nvPicPr>
          <p:cNvPr id="10" name="グラフィックス 9" descr="天使の顔 (塗りつぶしなし)">
            <a:extLst>
              <a:ext uri="{FF2B5EF4-FFF2-40B4-BE49-F238E27FC236}">
                <a16:creationId xmlns:a16="http://schemas.microsoft.com/office/drawing/2014/main" id="{BDDC5C4C-2E29-0755-5D14-C2923A42D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7584" y="0"/>
            <a:ext cx="914400" cy="9144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E544694-DB29-8B86-90EA-268CC93CE05F}"/>
              </a:ext>
            </a:extLst>
          </p:cNvPr>
          <p:cNvSpPr txBox="1"/>
          <p:nvPr/>
        </p:nvSpPr>
        <p:spPr>
          <a:xfrm>
            <a:off x="6734149" y="243839"/>
            <a:ext cx="3793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+mn-ea"/>
              </a:rPr>
              <a:t>オフィス省力</a:t>
            </a:r>
            <a:r>
              <a:rPr lang="en-US" altLang="ja-JP" b="1" dirty="0">
                <a:solidFill>
                  <a:srgbClr val="FF0000"/>
                </a:solidFill>
                <a:latin typeface="+mn-ea"/>
              </a:rPr>
              <a:t>8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割と日本</a:t>
            </a:r>
            <a:r>
              <a:rPr lang="en-US" altLang="ja-JP" b="1" dirty="0">
                <a:solidFill>
                  <a:srgbClr val="FF0000"/>
                </a:solidFill>
                <a:latin typeface="+mn-ea"/>
              </a:rPr>
              <a:t>DX</a:t>
            </a:r>
            <a:r>
              <a:rPr lang="ja-JP" altLang="en-US" b="1" dirty="0">
                <a:solidFill>
                  <a:srgbClr val="FF0000"/>
                </a:solidFill>
                <a:latin typeface="+mn-ea"/>
              </a:rPr>
              <a:t>化</a:t>
            </a:r>
            <a:endParaRPr kumimoji="1" lang="ja-JP" altLang="en-US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6A9E419-2AE4-7760-F772-246B6CDBE279}"/>
              </a:ext>
            </a:extLst>
          </p:cNvPr>
          <p:cNvSpPr txBox="1"/>
          <p:nvPr/>
        </p:nvSpPr>
        <p:spPr>
          <a:xfrm>
            <a:off x="826165" y="3170364"/>
            <a:ext cx="961611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+mn-ea"/>
              </a:rPr>
              <a:t>③台帳サンプルが一通り揃ったら「クイックガイド」の作成へ。（荒木、鈴木文）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A58DA19-DDD5-6020-966C-F1A981C62F6F}"/>
              </a:ext>
            </a:extLst>
          </p:cNvPr>
          <p:cNvSpPr txBox="1"/>
          <p:nvPr/>
        </p:nvSpPr>
        <p:spPr>
          <a:xfrm>
            <a:off x="788782" y="1716449"/>
            <a:ext cx="10407537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+mn-ea"/>
              </a:rPr>
              <a:t>②「</a:t>
            </a:r>
            <a:r>
              <a:rPr lang="en-US" altLang="ja-JP" b="1" dirty="0">
                <a:latin typeface="+mn-ea"/>
              </a:rPr>
              <a:t>SCCC</a:t>
            </a:r>
            <a:r>
              <a:rPr lang="ja-JP" altLang="en-US" b="1" dirty="0">
                <a:latin typeface="+mn-ea"/>
              </a:rPr>
              <a:t>規格」はあくまでもプロの</a:t>
            </a:r>
            <a:r>
              <a:rPr lang="en-US" altLang="ja-JP" b="1" dirty="0">
                <a:latin typeface="+mn-ea"/>
              </a:rPr>
              <a:t>SE</a:t>
            </a:r>
            <a:r>
              <a:rPr lang="ja-JP" altLang="en-US" b="1" dirty="0">
                <a:latin typeface="+mn-ea"/>
              </a:rPr>
              <a:t>用。例えばデータ構造の話が数ページに及んでいるが、</a:t>
            </a:r>
            <a:endParaRPr lang="en-US" altLang="ja-JP" b="1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　これらはプロ</a:t>
            </a:r>
            <a:r>
              <a:rPr lang="en-US" altLang="ja-JP" b="1" dirty="0">
                <a:latin typeface="+mn-ea"/>
              </a:rPr>
              <a:t>SE</a:t>
            </a:r>
            <a:r>
              <a:rPr lang="ja-JP" altLang="en-US" b="1" dirty="0">
                <a:latin typeface="+mn-ea"/>
              </a:rPr>
              <a:t>には必要だが、</a:t>
            </a:r>
            <a:r>
              <a:rPr lang="en-US" altLang="ja-JP" b="1" dirty="0">
                <a:latin typeface="+mn-ea"/>
              </a:rPr>
              <a:t>IT</a:t>
            </a:r>
            <a:r>
              <a:rPr lang="ja-JP" altLang="en-US" b="1" dirty="0">
                <a:latin typeface="+mn-ea"/>
              </a:rPr>
              <a:t>素人の実務家が知る必要は特にない。</a:t>
            </a:r>
            <a:endParaRPr lang="en-US" altLang="ja-JP" b="1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　一方、「何を入力したら何が出る。従って、こうしよう」という素人の取るべきアクショ　</a:t>
            </a:r>
            <a:endParaRPr lang="en-US" altLang="ja-JP" b="1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　ンは「</a:t>
            </a:r>
            <a:r>
              <a:rPr lang="en-US" altLang="ja-JP" b="1" dirty="0">
                <a:latin typeface="+mn-ea"/>
              </a:rPr>
              <a:t>QR</a:t>
            </a:r>
            <a:r>
              <a:rPr lang="ja-JP" altLang="en-US" b="1" dirty="0">
                <a:latin typeface="+mn-ea"/>
              </a:rPr>
              <a:t>伝票利活用クイックガイド」として示される。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0D30E7A-2750-A945-EF02-57CB1CD160A7}"/>
              </a:ext>
            </a:extLst>
          </p:cNvPr>
          <p:cNvSpPr txBox="1"/>
          <p:nvPr/>
        </p:nvSpPr>
        <p:spPr>
          <a:xfrm>
            <a:off x="826165" y="5945619"/>
            <a:ext cx="10389592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+mn-ea"/>
              </a:rPr>
              <a:t>⑥ 顧客が自社システムとして、</a:t>
            </a:r>
            <a:r>
              <a:rPr lang="en-US" altLang="ja-JP" b="1" dirty="0">
                <a:latin typeface="+mn-ea"/>
              </a:rPr>
              <a:t>SCCC</a:t>
            </a:r>
            <a:r>
              <a:rPr lang="ja-JP" altLang="en-US" b="1" dirty="0">
                <a:latin typeface="+mn-ea"/>
              </a:rPr>
              <a:t>規格に紹介の伝票、データを提利用して、自力で</a:t>
            </a:r>
            <a:endParaRPr lang="en-US" altLang="ja-JP" b="1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　システム設計したいという場合は、無償提供で</a:t>
            </a:r>
            <a:r>
              <a:rPr lang="en-US" altLang="ja-JP" b="1" dirty="0">
                <a:latin typeface="+mn-ea"/>
              </a:rPr>
              <a:t>OK</a:t>
            </a:r>
            <a:r>
              <a:rPr lang="ja-JP" altLang="en-US" b="1" dirty="0">
                <a:latin typeface="+mn-ea"/>
              </a:rPr>
              <a:t>。（要審議）</a:t>
            </a:r>
            <a:endParaRPr kumimoji="1" lang="ja-JP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986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2025/04/22</a:t>
            </a:r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SCCC</a:t>
            </a:r>
            <a:r>
              <a:rPr lang="ja-JP" altLang="en-US"/>
              <a:t>協議会</a:t>
            </a:r>
            <a:r>
              <a:rPr lang="en-US" altLang="ja-JP"/>
              <a:t>_ESD21_</a:t>
            </a:r>
            <a:r>
              <a:rPr lang="ja-JP" altLang="en-US"/>
              <a:t>わくわく</a:t>
            </a:r>
            <a:r>
              <a:rPr lang="en-US" altLang="ja-JP"/>
              <a:t>JIT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BE42-D099-4380-80AF-DC0C4378F412}" type="slidenum">
              <a:rPr lang="en-US" altLang="ja-JP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2058380" y="544279"/>
            <a:ext cx="836327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ＱＲコードの読取～エクセル出力</a:t>
            </a:r>
            <a:endParaRPr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2004065" y="4747966"/>
          <a:ext cx="8183869" cy="165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3" imgW="11848976" imgH="2390621" progId="Excel.Sheet.12">
                  <p:embed/>
                </p:oleObj>
              </mc:Choice>
              <mc:Fallback>
                <p:oleObj name="ワークシート" r:id="rId3" imgW="11848976" imgH="2390621" progId="Excel.Sheet.12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4065" y="4747966"/>
                        <a:ext cx="8183869" cy="165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角丸四角形 8"/>
          <p:cNvSpPr/>
          <p:nvPr/>
        </p:nvSpPr>
        <p:spPr>
          <a:xfrm>
            <a:off x="5331736" y="1273406"/>
            <a:ext cx="4908487" cy="1944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デンソー製の、「</a:t>
            </a:r>
            <a:r>
              <a:rPr lang="en-US" altLang="ja-JP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USB</a:t>
            </a:r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ケーブルで直接ＰＣ接続できるリーダー」を使用しました。</a:t>
            </a:r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読み取ったデータをリアルタイムで、エクセルに行単位で貼付けができます。</a:t>
            </a:r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自動改行されるので、次々に読取、貼付けを連続しての処理が可能です。</a:t>
            </a:r>
          </a:p>
        </p:txBody>
      </p:sp>
      <p:pic>
        <p:nvPicPr>
          <p:cNvPr id="1030" name="Picture 6" descr="デンソーウェーブ 高性能 2次元 QRコード対応 バーコードリーダー （USB接続） AT25Q-SM（U） (ホワイト) 【エリアガイドマーカータイプ】 (1台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19" y="1380356"/>
            <a:ext cx="1665674" cy="31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角丸四角形 8">
            <a:extLst>
              <a:ext uri="{FF2B5EF4-FFF2-40B4-BE49-F238E27FC236}">
                <a16:creationId xmlns:a16="http://schemas.microsoft.com/office/drawing/2014/main" id="{CBAE7643-64A1-EB5B-7747-CD0FF986DE7B}"/>
              </a:ext>
            </a:extLst>
          </p:cNvPr>
          <p:cNvSpPr/>
          <p:nvPr/>
        </p:nvSpPr>
        <p:spPr>
          <a:xfrm>
            <a:off x="5331736" y="3333151"/>
            <a:ext cx="5173925" cy="120106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次のスライドの下段の「▶　印」をクリックすると、　伝票の</a:t>
            </a:r>
            <a:r>
              <a:rPr lang="en-US" altLang="ja-JP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QR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読取りと</a:t>
            </a:r>
            <a:r>
              <a:rPr lang="en-US" altLang="ja-JP" b="1" dirty="0" err="1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Exce</a:t>
            </a:r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台帳へ逐次転写</a:t>
            </a:r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動画が見られます！</a:t>
            </a:r>
          </a:p>
        </p:txBody>
      </p:sp>
    </p:spTree>
    <p:extLst>
      <p:ext uri="{BB962C8B-B14F-4D97-AF65-F5344CB8AC3E}">
        <p14:creationId xmlns:p14="http://schemas.microsoft.com/office/powerpoint/2010/main" val="17317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rcod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134"/>
          </a:xfr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A79AE1-9400-682E-E1D2-2315983B6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712" y="117635"/>
            <a:ext cx="8418445" cy="1109683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ja-JP" altLang="en-US" sz="3600" b="1" dirty="0">
                <a:latin typeface="+mn-ea"/>
                <a:ea typeface="+mn-ea"/>
              </a:rPr>
              <a:t>中小企業手書き業務・</a:t>
            </a:r>
            <a:r>
              <a:rPr lang="en-US" altLang="ja-JP" sz="3600" b="1" dirty="0">
                <a:latin typeface="+mn-ea"/>
                <a:ea typeface="+mn-ea"/>
              </a:rPr>
              <a:t>QR</a:t>
            </a:r>
            <a:r>
              <a:rPr lang="ja-JP" altLang="en-US" sz="3600" b="1" dirty="0">
                <a:latin typeface="+mn-ea"/>
                <a:ea typeface="+mn-ea"/>
              </a:rPr>
              <a:t>データの流れ</a:t>
            </a:r>
            <a:br>
              <a:rPr lang="en-US" altLang="ja-JP" sz="4000" b="1" dirty="0"/>
            </a:br>
            <a:r>
              <a:rPr lang="ja-JP" altLang="en-US" sz="3100" b="1" dirty="0"/>
              <a:t>（省力効果</a:t>
            </a:r>
            <a:r>
              <a:rPr lang="en-US" altLang="ja-JP" sz="3100" b="1" dirty="0"/>
              <a:t>8</a:t>
            </a:r>
            <a:r>
              <a:rPr lang="ja-JP" altLang="en-US" sz="3100" b="1" dirty="0"/>
              <a:t>割＋資金繰り改善）</a:t>
            </a:r>
            <a:endParaRPr kumimoji="1" lang="ja-JP" altLang="en-US" sz="3100" b="1" dirty="0"/>
          </a:p>
        </p:txBody>
      </p:sp>
      <p:sp>
        <p:nvSpPr>
          <p:cNvPr id="4" name="ひし形 3">
            <a:extLst>
              <a:ext uri="{FF2B5EF4-FFF2-40B4-BE49-F238E27FC236}">
                <a16:creationId xmlns:a16="http://schemas.microsoft.com/office/drawing/2014/main" id="{091DF4BD-A39E-5272-FF5E-BA5CB6110BCA}"/>
              </a:ext>
            </a:extLst>
          </p:cNvPr>
          <p:cNvSpPr/>
          <p:nvPr/>
        </p:nvSpPr>
        <p:spPr bwMode="auto">
          <a:xfrm>
            <a:off x="4546782" y="2377691"/>
            <a:ext cx="1379219" cy="1113610"/>
          </a:xfrm>
          <a:prstGeom prst="diamond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200" b="1" dirty="0">
                <a:latin typeface="+mn-ea"/>
              </a:rPr>
              <a:t>スマホで</a:t>
            </a:r>
            <a:endParaRPr kumimoji="1" lang="en-US" altLang="ja-JP" sz="1200" b="1" dirty="0">
              <a:latin typeface="+mn-ea"/>
            </a:endParaRPr>
          </a:p>
          <a:p>
            <a:pPr algn="l"/>
            <a:r>
              <a:rPr kumimoji="1" lang="ja-JP" altLang="en-US" sz="1200" b="1" dirty="0">
                <a:latin typeface="+mn-ea"/>
              </a:rPr>
              <a:t>読取り</a:t>
            </a:r>
          </a:p>
        </p:txBody>
      </p:sp>
      <p:sp>
        <p:nvSpPr>
          <p:cNvPr id="5" name="フローチャート: カード 4">
            <a:extLst>
              <a:ext uri="{FF2B5EF4-FFF2-40B4-BE49-F238E27FC236}">
                <a16:creationId xmlns:a16="http://schemas.microsoft.com/office/drawing/2014/main" id="{584F957C-A97C-57A8-7C18-65FADBE8C717}"/>
              </a:ext>
            </a:extLst>
          </p:cNvPr>
          <p:cNvSpPr/>
          <p:nvPr/>
        </p:nvSpPr>
        <p:spPr bwMode="auto">
          <a:xfrm>
            <a:off x="7671649" y="2153576"/>
            <a:ext cx="1032510" cy="657225"/>
          </a:xfrm>
          <a:prstGeom prst="flowChartPunchedCard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100"/>
              <a:t>適格請求書</a:t>
            </a:r>
          </a:p>
        </p:txBody>
      </p:sp>
      <p:sp>
        <p:nvSpPr>
          <p:cNvPr id="6" name="フローチャート: カード 5">
            <a:extLst>
              <a:ext uri="{FF2B5EF4-FFF2-40B4-BE49-F238E27FC236}">
                <a16:creationId xmlns:a16="http://schemas.microsoft.com/office/drawing/2014/main" id="{5A3FA32D-3AA2-BB00-25BB-7149021552AB}"/>
              </a:ext>
            </a:extLst>
          </p:cNvPr>
          <p:cNvSpPr/>
          <p:nvPr/>
        </p:nvSpPr>
        <p:spPr bwMode="auto">
          <a:xfrm>
            <a:off x="3287363" y="2649167"/>
            <a:ext cx="1001262" cy="771525"/>
          </a:xfrm>
          <a:prstGeom prst="flowChartPunchedCard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200" b="1" dirty="0">
                <a:latin typeface="+mn-ea"/>
              </a:rPr>
              <a:t>ＱＲコード付</a:t>
            </a:r>
            <a:endParaRPr kumimoji="1" lang="en-US" altLang="ja-JP" sz="1200" b="1" dirty="0">
              <a:latin typeface="+mn-ea"/>
            </a:endParaRPr>
          </a:p>
          <a:p>
            <a:pPr algn="l"/>
            <a:r>
              <a:rPr kumimoji="1" lang="ja-JP" altLang="en-US" sz="1200" b="1" dirty="0">
                <a:latin typeface="+mn-ea"/>
              </a:rPr>
              <a:t>注文伝票</a:t>
            </a:r>
          </a:p>
        </p:txBody>
      </p:sp>
      <p:sp>
        <p:nvSpPr>
          <p:cNvPr id="7" name="フローチャート: 磁気ディスク 6">
            <a:extLst>
              <a:ext uri="{FF2B5EF4-FFF2-40B4-BE49-F238E27FC236}">
                <a16:creationId xmlns:a16="http://schemas.microsoft.com/office/drawing/2014/main" id="{B695F88E-E9DB-F2DC-8D9F-BF626EC92721}"/>
              </a:ext>
            </a:extLst>
          </p:cNvPr>
          <p:cNvSpPr/>
          <p:nvPr/>
        </p:nvSpPr>
        <p:spPr bwMode="auto">
          <a:xfrm>
            <a:off x="1251953" y="2191094"/>
            <a:ext cx="1350418" cy="1185865"/>
          </a:xfrm>
          <a:prstGeom prst="flowChartMagneticDisk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b="1" dirty="0">
                <a:latin typeface="+mn-ea"/>
              </a:rPr>
              <a:t>自社システム</a:t>
            </a:r>
            <a:endParaRPr kumimoji="1" lang="en-US" altLang="ja-JP" sz="1400" b="1" dirty="0">
              <a:latin typeface="+mn-ea"/>
            </a:endParaRPr>
          </a:p>
          <a:p>
            <a:pPr algn="ctr"/>
            <a:r>
              <a:rPr kumimoji="1" lang="en-US" altLang="ja-JP" sz="1400" b="1" dirty="0">
                <a:latin typeface="+mn-ea"/>
              </a:rPr>
              <a:t>or </a:t>
            </a:r>
            <a:r>
              <a:rPr kumimoji="1" lang="ja-JP" altLang="en-US" sz="1400" b="1" dirty="0">
                <a:latin typeface="+mn-ea"/>
              </a:rPr>
              <a:t>ベンダー</a:t>
            </a:r>
          </a:p>
        </p:txBody>
      </p:sp>
      <p:sp>
        <p:nvSpPr>
          <p:cNvPr id="8" name="フローチャート: カード 7">
            <a:extLst>
              <a:ext uri="{FF2B5EF4-FFF2-40B4-BE49-F238E27FC236}">
                <a16:creationId xmlns:a16="http://schemas.microsoft.com/office/drawing/2014/main" id="{3E6B87C7-A0EC-9DC2-D44D-9EC88CBEBA58}"/>
              </a:ext>
            </a:extLst>
          </p:cNvPr>
          <p:cNvSpPr/>
          <p:nvPr/>
        </p:nvSpPr>
        <p:spPr bwMode="auto">
          <a:xfrm>
            <a:off x="7600168" y="3024989"/>
            <a:ext cx="1024890" cy="476250"/>
          </a:xfrm>
          <a:prstGeom prst="flowChartPunchedCard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100" dirty="0"/>
              <a:t>納品伝票</a:t>
            </a:r>
          </a:p>
        </p:txBody>
      </p:sp>
      <p:sp>
        <p:nvSpPr>
          <p:cNvPr id="9" name="フローチャート: カード 8">
            <a:extLst>
              <a:ext uri="{FF2B5EF4-FFF2-40B4-BE49-F238E27FC236}">
                <a16:creationId xmlns:a16="http://schemas.microsoft.com/office/drawing/2014/main" id="{AF0A788F-6F82-6DCD-BB5C-2B183B003980}"/>
              </a:ext>
            </a:extLst>
          </p:cNvPr>
          <p:cNvSpPr/>
          <p:nvPr/>
        </p:nvSpPr>
        <p:spPr bwMode="auto">
          <a:xfrm>
            <a:off x="7714028" y="3612714"/>
            <a:ext cx="1032510" cy="533400"/>
          </a:xfrm>
          <a:prstGeom prst="flowChartPunchedCard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100" dirty="0"/>
              <a:t>現品票</a:t>
            </a:r>
          </a:p>
        </p:txBody>
      </p:sp>
      <p:pic>
        <p:nvPicPr>
          <p:cNvPr id="10" name="図 9" descr="QR コード&#10;&#10;自動的に生成された説明">
            <a:extLst>
              <a:ext uri="{FF2B5EF4-FFF2-40B4-BE49-F238E27FC236}">
                <a16:creationId xmlns:a16="http://schemas.microsoft.com/office/drawing/2014/main" id="{5286BAED-B952-A157-1C42-E3EF8B7FC4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044" y="2542636"/>
            <a:ext cx="236431" cy="260294"/>
          </a:xfrm>
          <a:prstGeom prst="rect">
            <a:avLst/>
          </a:prstGeom>
        </p:spPr>
      </p:pic>
      <p:sp>
        <p:nvSpPr>
          <p:cNvPr id="11" name="右矢印 78">
            <a:extLst>
              <a:ext uri="{FF2B5EF4-FFF2-40B4-BE49-F238E27FC236}">
                <a16:creationId xmlns:a16="http://schemas.microsoft.com/office/drawing/2014/main" id="{85CABB77-3196-4646-61C3-7F4C919B7236}"/>
              </a:ext>
            </a:extLst>
          </p:cNvPr>
          <p:cNvSpPr/>
          <p:nvPr/>
        </p:nvSpPr>
        <p:spPr bwMode="auto">
          <a:xfrm>
            <a:off x="2786611" y="2922034"/>
            <a:ext cx="246646" cy="26053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12" name="フローチャート: 書類 11">
            <a:extLst>
              <a:ext uri="{FF2B5EF4-FFF2-40B4-BE49-F238E27FC236}">
                <a16:creationId xmlns:a16="http://schemas.microsoft.com/office/drawing/2014/main" id="{6F7F8B73-BDB4-4924-AA07-93E6D4F119F6}"/>
              </a:ext>
            </a:extLst>
          </p:cNvPr>
          <p:cNvSpPr/>
          <p:nvPr/>
        </p:nvSpPr>
        <p:spPr bwMode="auto">
          <a:xfrm>
            <a:off x="9303552" y="1772322"/>
            <a:ext cx="2227424" cy="657225"/>
          </a:xfrm>
          <a:prstGeom prst="flowChartDocumen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200" b="1" dirty="0"/>
              <a:t>エクセル　　仕入・買掛金台帳</a:t>
            </a:r>
            <a:endParaRPr kumimoji="1" lang="en-US" altLang="ja-JP" sz="1200" b="1" dirty="0"/>
          </a:p>
          <a:p>
            <a:pPr algn="l"/>
            <a:r>
              <a:rPr lang="ja-JP" altLang="en-US" sz="1200" b="1" dirty="0"/>
              <a:t>　（自動更新）</a:t>
            </a:r>
            <a:endParaRPr kumimoji="1" lang="ja-JP" altLang="en-US" sz="1200" b="1" dirty="0"/>
          </a:p>
        </p:txBody>
      </p:sp>
      <p:sp>
        <p:nvSpPr>
          <p:cNvPr id="13" name="ひし形 12">
            <a:extLst>
              <a:ext uri="{FF2B5EF4-FFF2-40B4-BE49-F238E27FC236}">
                <a16:creationId xmlns:a16="http://schemas.microsoft.com/office/drawing/2014/main" id="{833488F0-C201-4DD5-9996-B842BE03DA66}"/>
              </a:ext>
            </a:extLst>
          </p:cNvPr>
          <p:cNvSpPr/>
          <p:nvPr/>
        </p:nvSpPr>
        <p:spPr bwMode="auto">
          <a:xfrm>
            <a:off x="6170266" y="2511054"/>
            <a:ext cx="1359381" cy="1047749"/>
          </a:xfrm>
          <a:prstGeom prst="diamond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200" b="1" dirty="0">
                <a:latin typeface="+mn-ea"/>
              </a:rPr>
              <a:t>自動記入、フォロー</a:t>
            </a:r>
            <a:endParaRPr kumimoji="1" lang="en-US" altLang="ja-JP" sz="1200" b="1" dirty="0">
              <a:latin typeface="+mn-ea"/>
            </a:endParaRPr>
          </a:p>
          <a:p>
            <a:pPr algn="l"/>
            <a:r>
              <a:rPr kumimoji="1" lang="ja-JP" altLang="en-US" sz="1200" b="1" dirty="0">
                <a:latin typeface="+mn-ea"/>
              </a:rPr>
              <a:t>更新</a:t>
            </a:r>
          </a:p>
        </p:txBody>
      </p:sp>
      <p:sp>
        <p:nvSpPr>
          <p:cNvPr id="14" name="フローチャート: 書類 13">
            <a:extLst>
              <a:ext uri="{FF2B5EF4-FFF2-40B4-BE49-F238E27FC236}">
                <a16:creationId xmlns:a16="http://schemas.microsoft.com/office/drawing/2014/main" id="{3324E2E5-60C8-442E-940D-9613B7732CFD}"/>
              </a:ext>
            </a:extLst>
          </p:cNvPr>
          <p:cNvSpPr/>
          <p:nvPr/>
        </p:nvSpPr>
        <p:spPr bwMode="auto">
          <a:xfrm>
            <a:off x="9303553" y="3664817"/>
            <a:ext cx="2364986" cy="657225"/>
          </a:xfrm>
          <a:prstGeom prst="flowChartDocumen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200" b="1" dirty="0">
                <a:latin typeface="+mn-ea"/>
              </a:rPr>
              <a:t>エクセル発注先別進度管理台帳</a:t>
            </a:r>
            <a:endParaRPr kumimoji="1" lang="en-US" altLang="ja-JP" sz="1200" b="1" dirty="0">
              <a:latin typeface="+mn-ea"/>
            </a:endParaRPr>
          </a:p>
          <a:p>
            <a:pPr algn="l"/>
            <a:r>
              <a:rPr kumimoji="1" lang="ja-JP" altLang="en-US" sz="1200" b="1" dirty="0">
                <a:latin typeface="+mn-ea"/>
              </a:rPr>
              <a:t>（自動更新）</a:t>
            </a:r>
            <a:endParaRPr kumimoji="1" lang="en-US" altLang="ja-JP" sz="1200" b="1" dirty="0">
              <a:latin typeface="+mn-ea"/>
            </a:endParaRPr>
          </a:p>
          <a:p>
            <a:pPr algn="l"/>
            <a:endParaRPr kumimoji="1" lang="en-US" altLang="ja-JP" sz="1100" dirty="0"/>
          </a:p>
          <a:p>
            <a:pPr algn="l"/>
            <a:endParaRPr kumimoji="1" lang="en-US" altLang="ja-JP" sz="1100" dirty="0"/>
          </a:p>
          <a:p>
            <a:pPr algn="l"/>
            <a:endParaRPr kumimoji="1" lang="ja-JP" altLang="en-US" sz="1100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CF583C4-3650-534B-5EED-3277DAA33BD6}"/>
              </a:ext>
            </a:extLst>
          </p:cNvPr>
          <p:cNvGrpSpPr/>
          <p:nvPr/>
        </p:nvGrpSpPr>
        <p:grpSpPr>
          <a:xfrm rot="20726713">
            <a:off x="4785566" y="2876295"/>
            <a:ext cx="857956" cy="963488"/>
            <a:chOff x="1942938" y="858959"/>
            <a:chExt cx="873196" cy="738698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26B7E91A-988D-46AD-EB0A-1E6EC758E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37080">
              <a:off x="1942938" y="858959"/>
              <a:ext cx="873196" cy="738698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F3BD89B0-5CB5-D0BA-4E08-12A1E5A16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717" t="67999" r="49336"/>
            <a:stretch/>
          </p:blipFill>
          <p:spPr>
            <a:xfrm rot="1537080">
              <a:off x="1986013" y="1273117"/>
              <a:ext cx="305155" cy="236386"/>
            </a:xfrm>
            <a:prstGeom prst="rect">
              <a:avLst/>
            </a:prstGeom>
          </p:spPr>
        </p:pic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A82D973-ECA6-648A-AADE-8E04EBB6C972}"/>
              </a:ext>
            </a:extLst>
          </p:cNvPr>
          <p:cNvSpPr/>
          <p:nvPr/>
        </p:nvSpPr>
        <p:spPr bwMode="auto">
          <a:xfrm>
            <a:off x="1448296" y="4455079"/>
            <a:ext cx="1584960" cy="27856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b="1" dirty="0"/>
              <a:t>発注側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1F60C88E-5B9F-C9CD-86D5-C50B73664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805" y="5184342"/>
            <a:ext cx="1269942" cy="877345"/>
          </a:xfrm>
          <a:prstGeom prst="rect">
            <a:avLst/>
          </a:prstGeom>
        </p:spPr>
      </p:pic>
      <p:grpSp>
        <p:nvGrpSpPr>
          <p:cNvPr id="21" name="Group 7">
            <a:extLst>
              <a:ext uri="{FF2B5EF4-FFF2-40B4-BE49-F238E27FC236}">
                <a16:creationId xmlns:a16="http://schemas.microsoft.com/office/drawing/2014/main" id="{47F3252F-C424-0CDA-23DC-AF9F2751765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257777" y="5766459"/>
            <a:ext cx="503874" cy="459580"/>
            <a:chOff x="2125843" y="1814795"/>
            <a:chExt cx="314" cy="239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22" name="AutoShape 8" descr="右上がり対角線 (太)">
              <a:extLst>
                <a:ext uri="{FF2B5EF4-FFF2-40B4-BE49-F238E27FC236}">
                  <a16:creationId xmlns:a16="http://schemas.microsoft.com/office/drawing/2014/main" id="{E3C98BA3-6ADB-BB21-1169-DDB4C80B2C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843" y="1814875"/>
              <a:ext cx="193" cy="159"/>
            </a:xfrm>
            <a:prstGeom prst="cube">
              <a:avLst>
                <a:gd name="adj" fmla="val 45958"/>
              </a:avLst>
            </a:prstGeom>
            <a:pattFill prst="wdUpDiag">
              <a:fgClr>
                <a:srgbClr val="008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defPPr>
                <a:defRPr lang="ja-JP"/>
              </a:defPPr>
              <a:lvl1pPr marL="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ja-JP" altLang="en-US" sz="1500" u="none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AutoShape 9" descr="右上がり対角線 (太)">
              <a:extLst>
                <a:ext uri="{FF2B5EF4-FFF2-40B4-BE49-F238E27FC236}">
                  <a16:creationId xmlns:a16="http://schemas.microsoft.com/office/drawing/2014/main" id="{DD1C40C3-EB66-9606-5A15-858BA873B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843" y="1814795"/>
              <a:ext cx="193" cy="159"/>
            </a:xfrm>
            <a:prstGeom prst="cube">
              <a:avLst>
                <a:gd name="adj" fmla="val 45958"/>
              </a:avLst>
            </a:prstGeom>
            <a:pattFill prst="wdUpDiag">
              <a:fgClr>
                <a:srgbClr val="008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defPPr>
                <a:defRPr lang="ja-JP"/>
              </a:defPPr>
              <a:lvl1pPr marL="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ja-JP" altLang="en-US" sz="1500" u="none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AutoShape 10" descr="右上がり対角線 (太)">
              <a:extLst>
                <a:ext uri="{FF2B5EF4-FFF2-40B4-BE49-F238E27FC236}">
                  <a16:creationId xmlns:a16="http://schemas.microsoft.com/office/drawing/2014/main" id="{5DDF0B5D-4C4F-E2E3-E11B-10359B8CEA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964" y="1814875"/>
              <a:ext cx="193" cy="159"/>
            </a:xfrm>
            <a:prstGeom prst="cube">
              <a:avLst>
                <a:gd name="adj" fmla="val 45958"/>
              </a:avLst>
            </a:prstGeom>
            <a:pattFill prst="wdUpDiag">
              <a:fgClr>
                <a:srgbClr val="008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defPPr>
                <a:defRPr lang="ja-JP"/>
              </a:defPPr>
              <a:lvl1pPr marL="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ja-JP" altLang="en-US" sz="1500" u="none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AutoShape 11" descr="右上がり対角線 (太)">
              <a:extLst>
                <a:ext uri="{FF2B5EF4-FFF2-40B4-BE49-F238E27FC236}">
                  <a16:creationId xmlns:a16="http://schemas.microsoft.com/office/drawing/2014/main" id="{41E26600-EE93-68C7-AB38-97ACC90034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964" y="1814801"/>
              <a:ext cx="193" cy="159"/>
            </a:xfrm>
            <a:prstGeom prst="cube">
              <a:avLst>
                <a:gd name="adj" fmla="val 45958"/>
              </a:avLst>
            </a:prstGeom>
            <a:pattFill prst="wdUpDiag">
              <a:fgClr>
                <a:srgbClr val="008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/>
            <a:lstStyle>
              <a:defPPr>
                <a:defRPr lang="ja-JP"/>
              </a:defPPr>
              <a:lvl1pPr marL="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ja-JP" altLang="en-US" sz="1500" u="none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DF20DA81-B30F-02F2-E0FA-239800B9FD9E}"/>
              </a:ext>
            </a:extLst>
          </p:cNvPr>
          <p:cNvSpPr/>
          <p:nvPr/>
        </p:nvSpPr>
        <p:spPr bwMode="auto">
          <a:xfrm>
            <a:off x="3781984" y="4942776"/>
            <a:ext cx="1432560" cy="350520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ja-JP" altLang="en-US" sz="1100" b="1" dirty="0"/>
              <a:t>入荷・伝票現物突合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3ED39A62-A230-8045-A099-5C8E97244F04}"/>
              </a:ext>
            </a:extLst>
          </p:cNvPr>
          <p:cNvGrpSpPr/>
          <p:nvPr/>
        </p:nvGrpSpPr>
        <p:grpSpPr>
          <a:xfrm rot="20726713">
            <a:off x="4089436" y="5100879"/>
            <a:ext cx="857956" cy="963488"/>
            <a:chOff x="1942938" y="858959"/>
            <a:chExt cx="873196" cy="738698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93BB1531-D630-A4AC-60D9-188464330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537080">
              <a:off x="1942938" y="858959"/>
              <a:ext cx="873196" cy="738698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C860210A-13A6-BAA3-A5AD-222C624035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5717" t="67999" r="49336"/>
            <a:stretch/>
          </p:blipFill>
          <p:spPr>
            <a:xfrm rot="1537080">
              <a:off x="1986013" y="1273117"/>
              <a:ext cx="305155" cy="236386"/>
            </a:xfrm>
            <a:prstGeom prst="rect">
              <a:avLst/>
            </a:prstGeom>
          </p:spPr>
        </p:pic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627300B-0DE3-E852-481A-8360B3FC9B79}"/>
              </a:ext>
            </a:extLst>
          </p:cNvPr>
          <p:cNvSpPr txBox="1"/>
          <p:nvPr/>
        </p:nvSpPr>
        <p:spPr>
          <a:xfrm>
            <a:off x="532759" y="1329480"/>
            <a:ext cx="556324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前半　（ロット見込み生産）　部品受発注・納品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14D4C79-87B1-A4A9-28F6-36B50892ECEB}"/>
              </a:ext>
            </a:extLst>
          </p:cNvPr>
          <p:cNvSpPr txBox="1"/>
          <p:nvPr/>
        </p:nvSpPr>
        <p:spPr>
          <a:xfrm>
            <a:off x="387218" y="3896274"/>
            <a:ext cx="612945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/>
              <a:t>後半</a:t>
            </a:r>
            <a:r>
              <a:rPr kumimoji="1" lang="ja-JP" altLang="en-US" b="1" dirty="0"/>
              <a:t>（個別受注組立生産）部品集結・組立・出荷・入金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4BC9431-BE15-1498-60B7-43D7AE4B3B77}"/>
              </a:ext>
            </a:extLst>
          </p:cNvPr>
          <p:cNvSpPr txBox="1"/>
          <p:nvPr/>
        </p:nvSpPr>
        <p:spPr>
          <a:xfrm>
            <a:off x="3650652" y="4455079"/>
            <a:ext cx="1497818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受注側</a:t>
            </a:r>
          </a:p>
        </p:txBody>
      </p:sp>
      <p:sp>
        <p:nvSpPr>
          <p:cNvPr id="37" name="テキスト ボックス 32">
            <a:extLst>
              <a:ext uri="{FF2B5EF4-FFF2-40B4-BE49-F238E27FC236}">
                <a16:creationId xmlns:a16="http://schemas.microsoft.com/office/drawing/2014/main" id="{E74F9E18-DAAD-AF70-72C7-137AED17E4AF}"/>
              </a:ext>
            </a:extLst>
          </p:cNvPr>
          <p:cNvSpPr txBox="1"/>
          <p:nvPr/>
        </p:nvSpPr>
        <p:spPr>
          <a:xfrm>
            <a:off x="5536882" y="4912480"/>
            <a:ext cx="2787015" cy="13063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eaLnBrk="1" latinLnBrk="0" hangingPunct="1"/>
            <a:r>
              <a:rPr kumimoji="1" lang="ja-JP" altLang="ja-JP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工</a:t>
            </a:r>
            <a:r>
              <a:rPr kumimoji="1" lang="ja-JP" altLang="en-US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場内生産プロセス　流れ創り</a:t>
            </a:r>
            <a:r>
              <a:rPr kumimoji="1" lang="en-US" altLang="ja-JP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DX</a:t>
            </a:r>
            <a:r>
              <a:rPr kumimoji="1" lang="ja-JP" altLang="ja-JP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化</a:t>
            </a:r>
            <a:endParaRPr kumimoji="1" lang="en-US" altLang="ja-JP" sz="1100" b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kumimoji="1" lang="ja-JP" altLang="ja-JP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　</a:t>
            </a:r>
            <a:r>
              <a:rPr kumimoji="1" lang="ja-JP" altLang="en-US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前半</a:t>
            </a:r>
            <a:r>
              <a:rPr kumimoji="1" lang="ja-JP" altLang="ja-JP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の入出荷実績を</a:t>
            </a:r>
            <a:r>
              <a:rPr kumimoji="1" lang="en-US" altLang="ja-JP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BP</a:t>
            </a:r>
            <a:r>
              <a:rPr kumimoji="1" lang="ja-JP" altLang="ja-JP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ベンダー</a:t>
            </a:r>
            <a:r>
              <a:rPr kumimoji="1" lang="ja-JP" altLang="en-US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（テ　　　</a:t>
            </a:r>
            <a:endParaRPr kumimoji="1" lang="en-US" altLang="ja-JP" sz="1100" b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ja-JP" altLang="en-US" b="1" dirty="0"/>
              <a:t>　　</a:t>
            </a:r>
            <a:r>
              <a:rPr kumimoji="1" lang="ja-JP" altLang="en-US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クノア社他）、顧客経由」で工場内　</a:t>
            </a:r>
            <a:endParaRPr kumimoji="1" lang="en-US" altLang="ja-JP" sz="1100" b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ja-JP" altLang="en-US" b="1" dirty="0"/>
              <a:t>　組立プロセス</a:t>
            </a:r>
            <a:r>
              <a:rPr kumimoji="1" lang="en-US" altLang="ja-JP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DX</a:t>
            </a:r>
            <a:r>
              <a:rPr kumimoji="1" lang="ja-JP" altLang="en-US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・</a:t>
            </a:r>
            <a:r>
              <a:rPr kumimoji="1" lang="en-US" altLang="ja-JP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kumimoji="1" lang="ja-JP" altLang="en-US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化</a:t>
            </a:r>
            <a:endParaRPr kumimoji="1" lang="en-US" altLang="ja-JP" sz="1100" b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kumimoji="1" lang="ja-JP" altLang="en-US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　（</a:t>
            </a:r>
            <a:r>
              <a:rPr lang="ja-JP" altLang="ja-JP" sz="1100" b="1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先行例：</a:t>
            </a:r>
            <a:r>
              <a:rPr kumimoji="1" lang="ja-JP" altLang="en-US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デンソーユートピア、</a:t>
            </a:r>
            <a:endParaRPr kumimoji="1" lang="en-US" altLang="ja-JP" sz="1100" b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latinLnBrk="0" hangingPunct="1"/>
            <a:r>
              <a:rPr lang="ja-JP" altLang="en-US" b="1" dirty="0"/>
              <a:t>　　　　　</a:t>
            </a:r>
            <a:r>
              <a:rPr kumimoji="1" lang="ja-JP" altLang="en-US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中日本炉工業</a:t>
            </a:r>
            <a:r>
              <a:rPr lang="en-US" altLang="ja-JP" sz="1100" b="1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ja-JP" altLang="ja-JP" sz="1100" b="1" i="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r>
              <a:rPr kumimoji="1" lang="ja-JP" altLang="en-US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）</a:t>
            </a:r>
            <a:endParaRPr lang="ja-JP" altLang="ja-JP" dirty="0">
              <a:effectLst/>
            </a:endParaRPr>
          </a:p>
          <a:p>
            <a:pPr rtl="0" eaLnBrk="1" latinLnBrk="0" hangingPunct="1"/>
            <a:r>
              <a:rPr kumimoji="1" lang="ja-JP" altLang="ja-JP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　</a:t>
            </a:r>
            <a:r>
              <a:rPr kumimoji="1" lang="ja-JP" altLang="en-US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　</a:t>
            </a:r>
            <a:endParaRPr kumimoji="1" lang="ja-JP" altLang="en-US" sz="1100" dirty="0"/>
          </a:p>
        </p:txBody>
      </p:sp>
      <p:sp>
        <p:nvSpPr>
          <p:cNvPr id="38" name="テキスト ボックス 33">
            <a:extLst>
              <a:ext uri="{FF2B5EF4-FFF2-40B4-BE49-F238E27FC236}">
                <a16:creationId xmlns:a16="http://schemas.microsoft.com/office/drawing/2014/main" id="{A72AC70A-5C1E-A1A6-F316-9A49A24BFB43}"/>
              </a:ext>
            </a:extLst>
          </p:cNvPr>
          <p:cNvSpPr txBox="1"/>
          <p:nvPr/>
        </p:nvSpPr>
        <p:spPr>
          <a:xfrm>
            <a:off x="8792155" y="4912480"/>
            <a:ext cx="3272620" cy="12624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cmpd="sng">
            <a:solidFill>
              <a:sysClr val="windowText" lastClr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入出金処理の</a:t>
            </a:r>
            <a:r>
              <a:rPr kumimoji="1" lang="en-US" altLang="ja-JP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EDI</a:t>
            </a:r>
            <a:r>
              <a:rPr kumimoji="1" lang="ja-JP" altLang="ja-JP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化　</a:t>
            </a:r>
            <a:endParaRPr kumimoji="1" lang="en-US" altLang="ja-JP" sz="1100" b="1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（つなぐ</a:t>
            </a:r>
            <a:r>
              <a:rPr kumimoji="1" lang="en-US" altLang="ja-JP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IT, </a:t>
            </a:r>
            <a:r>
              <a:rPr kumimoji="1" lang="ja-JP" altLang="ja-JP" sz="1100" b="1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グルーバルワイズ社）</a:t>
            </a:r>
            <a:endParaRPr lang="ja-JP" altLang="ja-JP" dirty="0">
              <a:effectLst/>
            </a:endParaRPr>
          </a:p>
          <a:p>
            <a:endParaRPr kumimoji="1" lang="en-US" altLang="ja-JP" sz="1100" b="1" dirty="0"/>
          </a:p>
          <a:p>
            <a:r>
              <a:rPr kumimoji="1" lang="ja-JP" altLang="en-US" sz="1100" b="1" dirty="0"/>
              <a:t>＋金融機関流れ創り</a:t>
            </a:r>
            <a:r>
              <a:rPr kumimoji="1" lang="en-US" altLang="ja-JP" sz="1100" b="1" dirty="0"/>
              <a:t>DX</a:t>
            </a:r>
            <a:r>
              <a:rPr kumimoji="1" lang="ja-JP" altLang="en-US" sz="1100" b="1" dirty="0"/>
              <a:t>・</a:t>
            </a:r>
            <a:r>
              <a:rPr kumimoji="1" lang="en-US" altLang="ja-JP" sz="1100" b="1" dirty="0"/>
              <a:t>AI</a:t>
            </a:r>
            <a:r>
              <a:rPr kumimoji="1" lang="ja-JP" altLang="en-US" sz="1100" b="1" dirty="0"/>
              <a:t>化</a:t>
            </a:r>
            <a:endParaRPr kumimoji="1" lang="en-US" altLang="ja-JP" sz="1100" b="1" dirty="0"/>
          </a:p>
          <a:p>
            <a:r>
              <a:rPr lang="ja-JP" altLang="en-US" b="1" dirty="0"/>
              <a:t>「</a:t>
            </a:r>
            <a:r>
              <a:rPr kumimoji="1" lang="ja-JP" altLang="en-US" sz="1100" b="1" dirty="0"/>
              <a:t>出荷売上情報から、入出金情報にまでつなげる</a:t>
            </a:r>
            <a:endParaRPr kumimoji="1" lang="en-US" altLang="ja-JP" sz="1100" b="1" dirty="0"/>
          </a:p>
          <a:p>
            <a:r>
              <a:rPr lang="ja-JP" altLang="en-US" b="1" dirty="0"/>
              <a:t>　（</a:t>
            </a:r>
            <a:r>
              <a:rPr lang="en-US" altLang="ja-JP" b="1" dirty="0"/>
              <a:t>QR,</a:t>
            </a:r>
            <a:r>
              <a:rPr lang="ja-JP" altLang="en-US" b="1" dirty="0"/>
              <a:t>小ロット化前提、振込み手数料ナシ）</a:t>
            </a:r>
            <a:endParaRPr kumimoji="1" lang="ja-JP" altLang="en-US" sz="1100" b="1" dirty="0"/>
          </a:p>
        </p:txBody>
      </p:sp>
      <p:sp>
        <p:nvSpPr>
          <p:cNvPr id="39" name="右矢印 78">
            <a:extLst>
              <a:ext uri="{FF2B5EF4-FFF2-40B4-BE49-F238E27FC236}">
                <a16:creationId xmlns:a16="http://schemas.microsoft.com/office/drawing/2014/main" id="{27C55340-5FE0-DB3E-5B7C-9AB1F960FFD2}"/>
              </a:ext>
            </a:extLst>
          </p:cNvPr>
          <p:cNvSpPr/>
          <p:nvPr/>
        </p:nvSpPr>
        <p:spPr bwMode="auto">
          <a:xfrm>
            <a:off x="8392147" y="5276887"/>
            <a:ext cx="219075" cy="2762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sp>
        <p:nvSpPr>
          <p:cNvPr id="40" name="右矢印 78">
            <a:extLst>
              <a:ext uri="{FF2B5EF4-FFF2-40B4-BE49-F238E27FC236}">
                <a16:creationId xmlns:a16="http://schemas.microsoft.com/office/drawing/2014/main" id="{14F8310F-94BB-4E7B-E880-1AA6AC8E5017}"/>
              </a:ext>
            </a:extLst>
          </p:cNvPr>
          <p:cNvSpPr/>
          <p:nvPr/>
        </p:nvSpPr>
        <p:spPr bwMode="auto">
          <a:xfrm>
            <a:off x="5281424" y="5267488"/>
            <a:ext cx="219075" cy="276225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  <p:pic>
        <p:nvPicPr>
          <p:cNvPr id="41" name="図 40" descr="QR コード&#10;&#10;自動的に生成された説明">
            <a:extLst>
              <a:ext uri="{FF2B5EF4-FFF2-40B4-BE49-F238E27FC236}">
                <a16:creationId xmlns:a16="http://schemas.microsoft.com/office/drawing/2014/main" id="{3A244876-A3F4-208D-9913-994B8D247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75" y="2990423"/>
            <a:ext cx="236431" cy="260294"/>
          </a:xfrm>
          <a:prstGeom prst="rect">
            <a:avLst/>
          </a:prstGeom>
        </p:spPr>
      </p:pic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ECC91773-0F04-27DD-59CA-7658CC491730}"/>
              </a:ext>
            </a:extLst>
          </p:cNvPr>
          <p:cNvSpPr/>
          <p:nvPr/>
        </p:nvSpPr>
        <p:spPr bwMode="auto">
          <a:xfrm>
            <a:off x="2888448" y="2053742"/>
            <a:ext cx="1584960" cy="278567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400" b="1" dirty="0"/>
              <a:t>発注側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E5A53DE-025E-7EB6-2F4E-508AD0A6D67A}"/>
              </a:ext>
            </a:extLst>
          </p:cNvPr>
          <p:cNvSpPr txBox="1"/>
          <p:nvPr/>
        </p:nvSpPr>
        <p:spPr>
          <a:xfrm>
            <a:off x="4697569" y="2043187"/>
            <a:ext cx="1497818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/>
              <a:t>受注側</a:t>
            </a:r>
          </a:p>
        </p:txBody>
      </p:sp>
      <p:pic>
        <p:nvPicPr>
          <p:cNvPr id="44" name="図 43" descr="QR コード&#10;&#10;自動的に生成された説明">
            <a:extLst>
              <a:ext uri="{FF2B5EF4-FFF2-40B4-BE49-F238E27FC236}">
                <a16:creationId xmlns:a16="http://schemas.microsoft.com/office/drawing/2014/main" id="{D776C4AD-FEB8-5749-6079-8011787593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006" y="3105981"/>
            <a:ext cx="236431" cy="260294"/>
          </a:xfrm>
          <a:prstGeom prst="rect">
            <a:avLst/>
          </a:prstGeom>
        </p:spPr>
      </p:pic>
      <p:pic>
        <p:nvPicPr>
          <p:cNvPr id="45" name="図 44" descr="QR コード&#10;&#10;自動的に生成された説明">
            <a:extLst>
              <a:ext uri="{FF2B5EF4-FFF2-40B4-BE49-F238E27FC236}">
                <a16:creationId xmlns:a16="http://schemas.microsoft.com/office/drawing/2014/main" id="{48FDC286-FB02-2B33-3C6C-41FF86ED9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8" y="3667707"/>
            <a:ext cx="236431" cy="260294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71F9D77-E3DE-9F3C-CB01-2E1FAB6EB438}"/>
              </a:ext>
            </a:extLst>
          </p:cNvPr>
          <p:cNvSpPr txBox="1"/>
          <p:nvPr/>
        </p:nvSpPr>
        <p:spPr>
          <a:xfrm>
            <a:off x="8423501" y="4037979"/>
            <a:ext cx="461665" cy="5271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⋆⋆⋆</a:t>
            </a:r>
          </a:p>
        </p:txBody>
      </p:sp>
      <p:graphicFrame>
        <p:nvGraphicFramePr>
          <p:cNvPr id="47" name="オブジェクト 46">
            <a:extLst>
              <a:ext uri="{FF2B5EF4-FFF2-40B4-BE49-F238E27FC236}">
                <a16:creationId xmlns:a16="http://schemas.microsoft.com/office/drawing/2014/main" id="{E188E3D1-0B19-AE33-2DF1-321E172843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536782"/>
              </p:ext>
            </p:extLst>
          </p:nvPr>
        </p:nvGraphicFramePr>
        <p:xfrm>
          <a:off x="9187313" y="2578393"/>
          <a:ext cx="2743647" cy="798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5" imgW="11848976" imgH="2390621" progId="Excel.Sheet.12">
                  <p:embed/>
                </p:oleObj>
              </mc:Choice>
              <mc:Fallback>
                <p:oleObj name="ワークシート" r:id="rId5" imgW="11848976" imgH="2390621" progId="Excel.Sheet.12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87313" y="2578393"/>
                        <a:ext cx="2743647" cy="798566"/>
                      </a:xfrm>
                      <a:prstGeom prst="rect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2A9A7B1-FF93-6D86-9715-C40016650261}"/>
              </a:ext>
            </a:extLst>
          </p:cNvPr>
          <p:cNvSpPr txBox="1"/>
          <p:nvPr/>
        </p:nvSpPr>
        <p:spPr>
          <a:xfrm>
            <a:off x="10782384" y="3991595"/>
            <a:ext cx="461665" cy="5271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/>
              <a:t>⋆⋆⋆</a:t>
            </a:r>
          </a:p>
        </p:txBody>
      </p:sp>
      <p:sp>
        <p:nvSpPr>
          <p:cNvPr id="49" name="右矢印 78">
            <a:extLst>
              <a:ext uri="{FF2B5EF4-FFF2-40B4-BE49-F238E27FC236}">
                <a16:creationId xmlns:a16="http://schemas.microsoft.com/office/drawing/2014/main" id="{BE317768-BB13-D507-F0A4-D8CCF68C9899}"/>
              </a:ext>
            </a:extLst>
          </p:cNvPr>
          <p:cNvSpPr/>
          <p:nvPr/>
        </p:nvSpPr>
        <p:spPr bwMode="auto">
          <a:xfrm>
            <a:off x="8793148" y="3044617"/>
            <a:ext cx="246646" cy="260533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18288" tIns="0" rIns="0" bIns="0" rtlCol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endParaRPr kumimoji="1" lang="ja-JP" altLang="en-US" sz="1100"/>
          </a:p>
        </p:txBody>
      </p:sp>
    </p:spTree>
    <p:extLst>
      <p:ext uri="{BB962C8B-B14F-4D97-AF65-F5344CB8AC3E}">
        <p14:creationId xmlns:p14="http://schemas.microsoft.com/office/powerpoint/2010/main" val="117380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31131C-4ECE-83C6-839F-C671F312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153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ja-JP" altLang="en-US" sz="3200" b="1" dirty="0">
                <a:latin typeface="+mn-ea"/>
                <a:ea typeface="+mn-ea"/>
              </a:rPr>
              <a:t>「</a:t>
            </a:r>
            <a:r>
              <a:rPr kumimoji="1" lang="ja-JP" altLang="en-US" sz="3200" b="1" dirty="0">
                <a:latin typeface="+mn-ea"/>
                <a:ea typeface="+mn-ea"/>
              </a:rPr>
              <a:t>岸田コメント」より）</a:t>
            </a:r>
            <a:r>
              <a:rPr kumimoji="1" lang="en-US" altLang="ja-JP" sz="3200" b="1" dirty="0">
                <a:latin typeface="+mn-ea"/>
                <a:ea typeface="+mn-ea"/>
              </a:rPr>
              <a:t>/</a:t>
            </a:r>
            <a:r>
              <a:rPr kumimoji="1" lang="ja-JP" altLang="en-US" sz="3200" b="1" dirty="0">
                <a:latin typeface="+mn-ea"/>
                <a:ea typeface="+mn-ea"/>
              </a:rPr>
              <a:t>　</a:t>
            </a:r>
            <a:r>
              <a:rPr kumimoji="1" lang="ja-JP" altLang="en-US" sz="2800" b="1" dirty="0">
                <a:latin typeface="+mn-ea"/>
                <a:ea typeface="+mn-ea"/>
              </a:rPr>
              <a:t>（＋野村、兼子）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6A553A-59EF-4CD9-E8DF-57C3266E4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8" y="1172817"/>
            <a:ext cx="10992678" cy="5213903"/>
          </a:xfrm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ja-JP" altLang="en-US" sz="1600" b="1" kern="0" dirty="0">
                <a:solidFill>
                  <a:srgbClr val="222222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①</a:t>
            </a:r>
            <a:r>
              <a:rPr lang="ja-JP" altLang="en-US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無償お試しの「岸田アプリのダウンロード」とは、あくまで、「</a:t>
            </a:r>
            <a:r>
              <a:rPr lang="en-US" altLang="ja-JP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SCCC</a:t>
            </a:r>
            <a:r>
              <a:rPr lang="ja-JP" altLang="en-US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規格」を運用する発注者、受注者の実務者へのエクセル台帳関連部分に限るダウンロードである。プログラム全体は公表しないし、できない。（学生等にプログラム解説するミクロ知識提供は別）　</a:t>
            </a:r>
            <a:endParaRPr lang="en-US" altLang="ja-JP" sz="1800" b="1" kern="0" dirty="0">
              <a:solidFill>
                <a:srgbClr val="222222"/>
              </a:solidFill>
              <a:latin typeface="+mn-ea"/>
              <a:cs typeface="Arial" panose="020B0604020202020204" pitchFamily="34" charset="0"/>
            </a:endParaRPr>
          </a:p>
          <a:p>
            <a:pPr>
              <a:buNone/>
            </a:pPr>
            <a:r>
              <a:rPr lang="ja-JP" altLang="en-US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②　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私が</a:t>
            </a:r>
            <a:r>
              <a:rPr lang="ja-JP" altLang="en-US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アプリ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未完成だというのは</a:t>
            </a:r>
            <a:r>
              <a:rPr lang="ja-JP" altLang="ja-JP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、</a:t>
            </a:r>
            <a:r>
              <a:rPr lang="ja-JP" altLang="en-US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（</a:t>
            </a:r>
            <a:r>
              <a:rPr lang="ja-JP" altLang="ja-JP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受発注に</a:t>
            </a:r>
            <a:r>
              <a:rPr lang="en-US" altLang="ja-JP" sz="1800" b="1" kern="0" dirty="0">
                <a:solidFill>
                  <a:srgbClr val="222222"/>
                </a:solidFill>
                <a:latin typeface="+mn-ea"/>
                <a:cs typeface="Times New Roman" panose="02020603050405020304" pitchFamily="18" charset="0"/>
              </a:rPr>
              <a:t>QR</a:t>
            </a:r>
            <a:r>
              <a:rPr lang="ja-JP" altLang="ja-JP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を付ける部分はできていますが</a:t>
            </a:r>
            <a:r>
              <a:rPr lang="ja-JP" altLang="en-US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）</a:t>
            </a:r>
            <a:r>
              <a:rPr lang="ja-JP" altLang="ja-JP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、野村さんのいういわゆる</a:t>
            </a:r>
            <a:r>
              <a:rPr lang="en-US" altLang="ja-JP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.</a:t>
            </a:r>
            <a:r>
              <a:rPr lang="en-US" altLang="ja-JP" sz="1800" b="1" kern="0" dirty="0">
                <a:solidFill>
                  <a:srgbClr val="222222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ja-JP" altLang="ja-JP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段階突合業務でデータ化をしないと、業務がスーと流れない</a:t>
            </a:r>
            <a:r>
              <a:rPr lang="en-US" altLang="ja-JP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.</a:t>
            </a:r>
            <a:r>
              <a:rPr lang="ja-JP" altLang="en-US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lang="en-US" altLang="ja-JP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  </a:t>
            </a:r>
            <a:r>
              <a:rPr lang="ja-JP" altLang="ja-JP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そうすると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出荷・入荷突合・差異処理で用いる</a:t>
            </a:r>
            <a:r>
              <a:rPr lang="en-US" altLang="ja-JP" sz="1800" b="1" kern="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QR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に何を書くか。規格として確定できていないだけです。</a:t>
            </a:r>
            <a:r>
              <a:rPr lang="ja-JP" altLang="ja-JP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大手では受注番号だけで処理可能だけれど、</a:t>
            </a:r>
            <a:r>
              <a:rPr lang="ja-JP" altLang="en-US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手書きの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中小</a:t>
            </a:r>
            <a:r>
              <a:rPr lang="en-US" altLang="ja-JP" sz="1800" b="1" kern="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300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万社ではどうすればいい</a:t>
            </a:r>
            <a:r>
              <a:rPr lang="ja-JP" altLang="en-US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か</a:t>
            </a:r>
            <a:r>
              <a:rPr lang="ja-JP" altLang="ja-JP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の答えを出しきれていない。</a:t>
            </a:r>
            <a:endParaRPr lang="ja-JP" altLang="ja-JP" sz="1800" b="1" kern="100" dirty="0">
              <a:latin typeface="+mn-ea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ja-JP" sz="1800" b="1" kern="0" dirty="0">
                <a:solidFill>
                  <a:srgbClr val="222222"/>
                </a:solidFill>
                <a:latin typeface="+mn-ea"/>
                <a:cs typeface="Times New Roman" panose="02020603050405020304" pitchFamily="18" charset="0"/>
              </a:rPr>
              <a:t> </a:t>
            </a:r>
            <a:r>
              <a:rPr lang="ja-JP" altLang="en-US" sz="1800" b="1" kern="0" dirty="0">
                <a:solidFill>
                  <a:srgbClr val="222222"/>
                </a:solidFill>
                <a:latin typeface="+mn-ea"/>
                <a:cs typeface="Times New Roman" panose="02020603050405020304" pitchFamily="18" charset="0"/>
              </a:rPr>
              <a:t>③</a:t>
            </a:r>
            <a:r>
              <a:rPr lang="ja-JP" altLang="ja-JP" sz="18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支払時の突合は、ここまでデータ化できていれば、１取引ごとに</a:t>
            </a:r>
            <a:r>
              <a:rPr lang="ja-JP" altLang="en-US" sz="18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的確</a:t>
            </a:r>
            <a:r>
              <a:rPr lang="ja-JP" altLang="ja-JP" sz="18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情報にすれば、消費税法で言っているような</a:t>
            </a:r>
            <a:r>
              <a:rPr lang="ja-JP" altLang="en-US" sz="18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lang="ja-JP" altLang="ja-JP" sz="18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集計、端数処理の問題はクリアできます</a:t>
            </a:r>
            <a:r>
              <a:rPr lang="ja-JP" altLang="en-US" sz="18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。</a:t>
            </a:r>
            <a:endParaRPr lang="en-US" altLang="ja-JP" sz="1800" b="1" kern="0" dirty="0">
              <a:solidFill>
                <a:srgbClr val="500050"/>
              </a:solidFill>
              <a:latin typeface="+mn-ea"/>
              <a:cs typeface="Arial" panose="020B0604020202020204" pitchFamily="34" charset="0"/>
            </a:endParaRPr>
          </a:p>
          <a:p>
            <a:pPr>
              <a:buNone/>
            </a:pPr>
            <a:r>
              <a:rPr lang="ja-JP" altLang="en-US" sz="18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　　</a:t>
            </a:r>
            <a:r>
              <a:rPr lang="en-US" altLang="ja-JP" sz="1800" b="1" kern="0" dirty="0">
                <a:solidFill>
                  <a:srgbClr val="222222"/>
                </a:solidFill>
                <a:latin typeface="+mn-ea"/>
                <a:cs typeface="Times New Roman" panose="02020603050405020304" pitchFamily="18" charset="0"/>
              </a:rPr>
              <a:t>SCCC</a:t>
            </a:r>
            <a:r>
              <a:rPr lang="ja-JP" altLang="ja-JP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規格</a:t>
            </a:r>
            <a:r>
              <a:rPr lang="ja-JP" altLang="en-US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だけでは、素人に難解な時、</a:t>
            </a:r>
            <a:r>
              <a:rPr lang="en-US" altLang="ja-JP" sz="1800" b="1" kern="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EXCEL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でデータ定義をし</a:t>
            </a:r>
            <a:r>
              <a:rPr lang="ja-JP" altLang="ja-JP" sz="18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て、その解説</a:t>
            </a:r>
            <a:r>
              <a:rPr lang="ja-JP" altLang="en-US" sz="18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をマニュアル化すれば、</a:t>
            </a:r>
            <a:r>
              <a:rPr lang="en-US" altLang="ja-JP" sz="1800" b="1" kern="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PC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すら持たないオールコクヨ手書き</a:t>
            </a:r>
            <a:r>
              <a:rPr lang="ja-JP" altLang="en-US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伝票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の高齢者も、</a:t>
            </a:r>
            <a:r>
              <a:rPr lang="en-US" altLang="ja-JP" sz="1800" b="1" kern="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QR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の意義を</a:t>
            </a:r>
            <a:r>
              <a:rPr lang="en-US" altLang="ja-JP" sz="1800" b="1" kern="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EXCEL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サンプルを見て初めて、ああそうか</a:t>
            </a:r>
            <a:r>
              <a:rPr lang="ja-JP" altLang="en-US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と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分かってくれる。</a:t>
            </a:r>
            <a:endParaRPr lang="en-US" altLang="ja-JP" sz="1800" b="1" kern="0" dirty="0">
              <a:solidFill>
                <a:srgbClr val="500050"/>
              </a:solidFill>
              <a:latin typeface="+mn-ea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ja-JP" altLang="en-US" sz="1800" b="1" kern="0" dirty="0">
                <a:solidFill>
                  <a:srgbClr val="500050"/>
                </a:solidFill>
                <a:latin typeface="+mn-ea"/>
                <a:cs typeface="Times New Roman" panose="02020603050405020304" pitchFamily="18" charset="0"/>
              </a:rPr>
              <a:t>④</a:t>
            </a:r>
            <a:r>
              <a:rPr lang="ja-JP" altLang="ja-JP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わが国の</a:t>
            </a:r>
            <a:r>
              <a:rPr lang="en-US" altLang="ja-JP" sz="1800" b="1" kern="0" dirty="0">
                <a:solidFill>
                  <a:srgbClr val="222222"/>
                </a:solidFill>
                <a:latin typeface="+mn-ea"/>
                <a:cs typeface="Times New Roman" panose="02020603050405020304" pitchFamily="18" charset="0"/>
              </a:rPr>
              <a:t>DX</a:t>
            </a:r>
            <a:r>
              <a:rPr lang="ja-JP" altLang="ja-JP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推進のために、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政府</a:t>
            </a:r>
            <a:r>
              <a:rPr lang="ja-JP" altLang="en-US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に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、</a:t>
            </a:r>
            <a:r>
              <a:rPr lang="ja-JP" altLang="ja-JP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理論的な成果を明示して、</a:t>
            </a:r>
            <a:r>
              <a:rPr lang="ja-JP" altLang="en-US" sz="18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「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受発注データに</a:t>
            </a:r>
            <a:r>
              <a:rPr lang="en-US" altLang="ja-JP" sz="1800" b="1" kern="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QR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を付ける</a:t>
            </a:r>
            <a:r>
              <a:rPr lang="ja-JP" altLang="en-US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ことに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により我が国の</a:t>
            </a:r>
            <a:r>
              <a:rPr lang="en-US" altLang="ja-JP" sz="1800" b="1" kern="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DX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は急速に進展すると</a:t>
            </a:r>
            <a:r>
              <a:rPr lang="ja-JP" altLang="en-US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説得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する必要があ</a:t>
            </a:r>
            <a:r>
              <a:rPr lang="ja-JP" altLang="en-US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る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。</a:t>
            </a:r>
            <a:r>
              <a:rPr lang="ja-JP" altLang="ja-JP" sz="18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以前兼子さんたちがやってきた</a:t>
            </a:r>
            <a:r>
              <a:rPr lang="en-US" altLang="ja-JP" sz="1800" b="1" kern="0" dirty="0">
                <a:solidFill>
                  <a:srgbClr val="500050"/>
                </a:solidFill>
                <a:latin typeface="+mn-ea"/>
                <a:cs typeface="Times New Roman" panose="02020603050405020304" pitchFamily="18" charset="0"/>
              </a:rPr>
              <a:t>EDI</a:t>
            </a:r>
            <a:r>
              <a:rPr lang="ja-JP" altLang="ja-JP" sz="18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化によるバックヤード業務の省略、手作業の圧縮など、</a:t>
            </a:r>
            <a:r>
              <a:rPr lang="en-US" altLang="ja-JP" sz="1800" b="1" kern="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QR</a:t>
            </a:r>
            <a:r>
              <a:rPr lang="ja-JP" altLang="en-US" sz="1800" b="1" kern="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コード</a:t>
            </a:r>
            <a:r>
              <a:rPr lang="ja-JP" altLang="ja-JP" sz="18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に置き換えても同じ効果</a:t>
            </a:r>
            <a:r>
              <a:rPr lang="ja-JP" altLang="ja-JP" sz="18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が得られることを主張すべきと思います</a:t>
            </a:r>
            <a:r>
              <a:rPr lang="ja-JP" altLang="en-US" sz="18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。</a:t>
            </a:r>
            <a:endParaRPr lang="en-US" altLang="ja-JP" sz="1800" b="1" kern="0" dirty="0">
              <a:solidFill>
                <a:srgbClr val="500050"/>
              </a:solidFill>
              <a:latin typeface="+mn-ea"/>
              <a:cs typeface="Arial" panose="020B0604020202020204" pitchFamily="34" charset="0"/>
            </a:endParaRPr>
          </a:p>
          <a:p>
            <a:pPr>
              <a:buNone/>
            </a:pPr>
            <a:r>
              <a:rPr kumimoji="1" lang="ja-JP" altLang="en-US" sz="18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　</a:t>
            </a:r>
            <a:endParaRPr kumimoji="1" lang="ja-JP" altLang="en-US" sz="1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495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D0B19D-40F2-CA32-3E85-0797CA2BB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774" y="421308"/>
            <a:ext cx="7265504" cy="519458"/>
          </a:xfrm>
          <a:ln w="952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br>
              <a:rPr kumimoji="1" lang="en-US" altLang="ja-JP" sz="3200" b="1" dirty="0">
                <a:latin typeface="+mn-ea"/>
                <a:ea typeface="+mn-ea"/>
              </a:rPr>
            </a:br>
            <a:br>
              <a:rPr kumimoji="1" lang="en-US" altLang="ja-JP" sz="3200" b="1" dirty="0">
                <a:latin typeface="+mn-ea"/>
                <a:ea typeface="+mn-ea"/>
              </a:rPr>
            </a:br>
            <a:r>
              <a:rPr kumimoji="1" lang="ja-JP" altLang="en-US" sz="3200" b="1" dirty="0">
                <a:latin typeface="+mn-ea"/>
                <a:ea typeface="+mn-ea"/>
              </a:rPr>
              <a:t>菱川・宮川コメント　</a:t>
            </a:r>
            <a:r>
              <a:rPr kumimoji="1" lang="en-US" altLang="ja-JP" sz="3200" b="1" dirty="0">
                <a:latin typeface="+mn-ea"/>
                <a:ea typeface="+mn-ea"/>
              </a:rPr>
              <a:t>8/25</a:t>
            </a:r>
            <a:r>
              <a:rPr kumimoji="1" lang="ja-JP" altLang="en-US" sz="3200" b="1" dirty="0">
                <a:latin typeface="+mn-ea"/>
                <a:ea typeface="+mn-ea"/>
              </a:rPr>
              <a:t>分科会提案より</a:t>
            </a: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8A4A26-B049-3796-364D-4B232EA9D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2270"/>
            <a:ext cx="10515600" cy="4914693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kumimoji="1" lang="en-US" altLang="ja-JP" sz="2400" b="1" dirty="0">
              <a:latin typeface="+mn-ea"/>
            </a:endParaRPr>
          </a:p>
          <a:p>
            <a:r>
              <a:rPr kumimoji="1" lang="ja-JP" altLang="en-US" sz="2400" b="1" dirty="0">
                <a:latin typeface="+mn-ea"/>
              </a:rPr>
              <a:t>（菱川）</a:t>
            </a:r>
            <a:r>
              <a:rPr kumimoji="1" lang="en-US" altLang="ja-JP" sz="2400" b="1" dirty="0">
                <a:latin typeface="+mn-ea"/>
              </a:rPr>
              <a:t>PC</a:t>
            </a:r>
            <a:r>
              <a:rPr kumimoji="1" lang="ja-JP" altLang="en-US" sz="2400" b="1" dirty="0">
                <a:latin typeface="+mn-ea"/>
              </a:rPr>
              <a:t>もエクセルも無い</a:t>
            </a:r>
            <a:r>
              <a:rPr lang="ja-JP" altLang="en-US" sz="2400" b="1" dirty="0">
                <a:latin typeface="+mn-ea"/>
              </a:rPr>
              <a:t>超小規模の受入検収場で働くに日本語下手な外人社員でも、「</a:t>
            </a:r>
            <a:r>
              <a:rPr kumimoji="1" lang="en-US" altLang="ja-JP" sz="2400" b="1" dirty="0">
                <a:latin typeface="+mn-ea"/>
              </a:rPr>
              <a:t>QR</a:t>
            </a:r>
            <a:r>
              <a:rPr kumimoji="1" lang="ja-JP" altLang="en-US" sz="2400" b="1" dirty="0">
                <a:latin typeface="+mn-ea"/>
              </a:rPr>
              <a:t>読取り器」と「</a:t>
            </a:r>
            <a:r>
              <a:rPr kumimoji="1" lang="en-US" altLang="ja-JP" sz="2400" b="1" dirty="0">
                <a:latin typeface="+mn-ea"/>
              </a:rPr>
              <a:t>Pdf</a:t>
            </a:r>
            <a:r>
              <a:rPr kumimoji="1" lang="ja-JP" altLang="en-US" sz="2400" b="1" dirty="0">
                <a:latin typeface="+mn-ea"/>
              </a:rPr>
              <a:t>データ情報」さえあれば</a:t>
            </a:r>
            <a:r>
              <a:rPr lang="ja-JP" altLang="en-US" sz="2400" b="1" dirty="0">
                <a:latin typeface="+mn-ea"/>
              </a:rPr>
              <a:t>効率的に作業ができる環境を提供する。</a:t>
            </a:r>
            <a:endParaRPr kumimoji="1" lang="en-US" altLang="ja-JP" sz="2400" b="1" dirty="0">
              <a:latin typeface="+mn-ea"/>
            </a:endParaRPr>
          </a:p>
          <a:p>
            <a:r>
              <a:rPr kumimoji="1" lang="ja-JP" altLang="en-US" sz="2400" b="1" dirty="0">
                <a:latin typeface="+mn-ea"/>
              </a:rPr>
              <a:t>（菱川）既に</a:t>
            </a:r>
            <a:r>
              <a:rPr kumimoji="1" lang="en-US" altLang="ja-JP" sz="2400" b="1" dirty="0">
                <a:latin typeface="+mn-ea"/>
              </a:rPr>
              <a:t>EDI</a:t>
            </a:r>
            <a:r>
              <a:rPr kumimoji="1" lang="ja-JP" altLang="en-US" sz="2400" b="1" dirty="0">
                <a:latin typeface="+mn-ea"/>
              </a:rPr>
              <a:t>に参加している企業でも、改めて特定顧客に対し、</a:t>
            </a:r>
            <a:endParaRPr kumimoji="1" lang="en-US" altLang="ja-JP" sz="2400" b="1" dirty="0">
              <a:latin typeface="+mn-ea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+mn-ea"/>
              </a:rPr>
              <a:t>　</a:t>
            </a:r>
            <a:r>
              <a:rPr kumimoji="1" lang="en-US" altLang="ja-JP" sz="2400" b="1" dirty="0">
                <a:latin typeface="+mn-ea"/>
              </a:rPr>
              <a:t>QR</a:t>
            </a:r>
            <a:r>
              <a:rPr kumimoji="1" lang="ja-JP" altLang="en-US" sz="2400" b="1" dirty="0">
                <a:latin typeface="+mn-ea"/>
              </a:rPr>
              <a:t>付き伝票を発行できるようにする。（</a:t>
            </a:r>
            <a:r>
              <a:rPr kumimoji="1" lang="en-US" altLang="ja-JP" sz="2400" b="1" dirty="0">
                <a:latin typeface="+mn-ea"/>
              </a:rPr>
              <a:t>DADC</a:t>
            </a:r>
            <a:r>
              <a:rPr kumimoji="1" lang="ja-JP" altLang="en-US" sz="2400" b="1" dirty="0">
                <a:latin typeface="+mn-ea"/>
              </a:rPr>
              <a:t>アーキテクチャの修正）</a:t>
            </a:r>
            <a:endParaRPr kumimoji="1" lang="en-US" altLang="ja-JP" sz="2400" b="1" dirty="0">
              <a:latin typeface="+mn-ea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+mn-ea"/>
            </a:endParaRPr>
          </a:p>
          <a:p>
            <a:r>
              <a:rPr lang="ja-JP" altLang="en-US" sz="2400" b="1" dirty="0"/>
              <a:t>（宮川）個別受注生産型の生産プロセスでは、特に入荷・検収工程、モノと伝票の突合作業とそれ以降の、組立工場内各の工程管理のＱＲによる自働化が重要。（中日本炉工業）</a:t>
            </a:r>
            <a:endParaRPr lang="en-US" altLang="ja-JP" sz="24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0797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DA8077-2AC0-FD0A-2454-A4C91A90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77191"/>
            <a:ext cx="8746436" cy="807692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kumimoji="1" lang="ja-JP" altLang="en-US" sz="3600" b="1" dirty="0">
                <a:latin typeface="+mn-ea"/>
                <a:ea typeface="+mn-ea"/>
              </a:rPr>
              <a:t>政策提言関係　</a:t>
            </a:r>
            <a:r>
              <a:rPr kumimoji="1" lang="ja-JP" altLang="en-US" sz="2400" b="1" dirty="0">
                <a:latin typeface="+mn-ea"/>
                <a:ea typeface="+mn-ea"/>
              </a:rPr>
              <a:t>（兼子、岸田、野村、河田</a:t>
            </a:r>
            <a:r>
              <a:rPr kumimoji="1" lang="ja-JP" altLang="en-US" sz="2400" dirty="0"/>
              <a:t>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775B02-BCF9-4201-882D-65DEC5F6F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6"/>
            <a:ext cx="10515600" cy="5133354"/>
          </a:xfrm>
          <a:ln w="19050"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en-US" altLang="ja-JP" sz="6400" b="1" kern="0" dirty="0">
              <a:solidFill>
                <a:srgbClr val="222222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ja-JP" altLang="ja-JP" sz="64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民間</a:t>
            </a:r>
            <a:r>
              <a:rPr lang="ja-JP" altLang="en-US" sz="64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で勝手に</a:t>
            </a:r>
            <a:r>
              <a:rPr lang="ja-JP" altLang="ja-JP" sz="64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やっていても</a:t>
            </a:r>
            <a:r>
              <a:rPr lang="ja-JP" altLang="en-US" sz="64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山は</a:t>
            </a:r>
            <a:r>
              <a:rPr lang="ja-JP" altLang="ja-JP" sz="64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動かない</a:t>
            </a:r>
            <a:r>
              <a:rPr lang="ja-JP" altLang="en-US" sz="64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ので「</a:t>
            </a:r>
            <a:r>
              <a:rPr lang="ja-JP" altLang="ja-JP" sz="64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政府を動かすべきだ</a:t>
            </a:r>
            <a:r>
              <a:rPr lang="ja-JP" altLang="en-US" sz="64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が、</a:t>
            </a:r>
            <a:r>
              <a:rPr lang="ja-JP" altLang="ja-JP" sz="6400" b="1" kern="0" dirty="0">
                <a:latin typeface="+mn-ea"/>
                <a:cs typeface="Arial" panose="020B0604020202020204" pitchFamily="34" charset="0"/>
              </a:rPr>
              <a:t>そのためには</a:t>
            </a:r>
            <a:r>
              <a:rPr lang="en-US" altLang="ja-JP" sz="6400" b="1" kern="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SCCC</a:t>
            </a:r>
            <a:r>
              <a:rPr lang="ja-JP" altLang="ja-JP" sz="64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規格は重要</a:t>
            </a:r>
            <a:endParaRPr lang="en-US" altLang="ja-JP" sz="6400" b="1" kern="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r>
              <a:rPr lang="ja-JP" altLang="en-US" sz="6400" b="1" dirty="0">
                <a:latin typeface="+mn-ea"/>
              </a:rPr>
              <a:t>マイクロソフト社が文字コードが</a:t>
            </a:r>
            <a:r>
              <a:rPr lang="en-US" altLang="ja-JP" sz="6400" b="1" dirty="0">
                <a:latin typeface="+mn-ea"/>
              </a:rPr>
              <a:t>256</a:t>
            </a:r>
            <a:r>
              <a:rPr lang="ja-JP" altLang="en-US" sz="6400" b="1" dirty="0">
                <a:latin typeface="+mn-ea"/>
              </a:rPr>
              <a:t>バイト以上の漢字データはを読み込みを拒否する現状を、政府発信で改めさせる。（岸田）　　　政府筋から、「支払いはより早く」のビジョンを改めて全国官民に発信　</a:t>
            </a:r>
          </a:p>
          <a:p>
            <a:r>
              <a:rPr kumimoji="1" lang="ja-JP" altLang="en-US" sz="6400" b="1" dirty="0">
                <a:latin typeface="+mn-ea"/>
              </a:rPr>
              <a:t>政府自治体公共工事の「盆暮れ払い」の</a:t>
            </a:r>
            <a:r>
              <a:rPr kumimoji="1" lang="en-US" altLang="ja-JP" sz="6400" b="1" dirty="0">
                <a:latin typeface="+mn-ea"/>
              </a:rPr>
              <a:t>60</a:t>
            </a:r>
            <a:r>
              <a:rPr kumimoji="1" lang="ja-JP" altLang="en-US" sz="6400" b="1" dirty="0">
                <a:latin typeface="+mn-ea"/>
              </a:rPr>
              <a:t>日以内化　（政府率先垂範で本気度を）</a:t>
            </a:r>
          </a:p>
          <a:p>
            <a:pPr marL="0" indent="0">
              <a:buNone/>
            </a:pPr>
            <a:r>
              <a:rPr kumimoji="1" lang="ja-JP" altLang="en-US" sz="6400" b="1" dirty="0">
                <a:latin typeface="+mn-ea"/>
              </a:rPr>
              <a:t> （岸田）</a:t>
            </a:r>
          </a:p>
          <a:p>
            <a:pPr>
              <a:buNone/>
            </a:pPr>
            <a:r>
              <a:rPr lang="ja-JP" altLang="en-US" sz="64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・</a:t>
            </a:r>
            <a:r>
              <a:rPr lang="ja-JP" altLang="ja-JP" sz="64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わが国</a:t>
            </a:r>
            <a:r>
              <a:rPr lang="en-US" altLang="ja-JP" sz="6400" b="1" kern="0" dirty="0">
                <a:solidFill>
                  <a:srgbClr val="222222"/>
                </a:solidFill>
                <a:latin typeface="+mn-ea"/>
                <a:cs typeface="Times New Roman" panose="02020603050405020304" pitchFamily="18" charset="0"/>
              </a:rPr>
              <a:t>DX</a:t>
            </a:r>
            <a:r>
              <a:rPr lang="ja-JP" altLang="ja-JP" sz="64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推進のために、</a:t>
            </a:r>
            <a:r>
              <a:rPr lang="ja-JP" altLang="ja-JP" sz="64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政府</a:t>
            </a:r>
            <a:r>
              <a:rPr lang="ja-JP" altLang="en-US" sz="64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に</a:t>
            </a:r>
            <a:r>
              <a:rPr lang="ja-JP" altLang="ja-JP" sz="64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理論的</a:t>
            </a:r>
            <a:r>
              <a:rPr lang="ja-JP" altLang="en-US" sz="64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効果</a:t>
            </a:r>
            <a:r>
              <a:rPr lang="ja-JP" altLang="ja-JP" sz="64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を明示して、</a:t>
            </a:r>
            <a:r>
              <a:rPr lang="ja-JP" altLang="en-US" sz="6400" b="1" kern="0" dirty="0">
                <a:solidFill>
                  <a:srgbClr val="222222"/>
                </a:solidFill>
                <a:latin typeface="+mn-ea"/>
                <a:cs typeface="Arial" panose="020B0604020202020204" pitchFamily="34" charset="0"/>
              </a:rPr>
              <a:t>「</a:t>
            </a:r>
            <a:r>
              <a:rPr lang="ja-JP" altLang="ja-JP" sz="64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受発注データに</a:t>
            </a:r>
            <a:r>
              <a:rPr lang="en-US" altLang="ja-JP" sz="6400" b="1" kern="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QR</a:t>
            </a:r>
            <a:r>
              <a:rPr lang="ja-JP" altLang="ja-JP" sz="64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を付ける</a:t>
            </a:r>
            <a:r>
              <a:rPr lang="ja-JP" altLang="en-US" sz="64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ことに</a:t>
            </a:r>
            <a:r>
              <a:rPr lang="ja-JP" altLang="ja-JP" sz="64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により我が国</a:t>
            </a:r>
            <a:endParaRPr lang="en-US" altLang="ja-JP" sz="6400" b="1" kern="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>
              <a:buNone/>
            </a:pPr>
            <a:r>
              <a:rPr lang="ja-JP" altLang="en-US" sz="64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lang="ja-JP" altLang="ja-JP" sz="64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の</a:t>
            </a:r>
            <a:r>
              <a:rPr lang="en-US" altLang="ja-JP" sz="6400" b="1" kern="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DX</a:t>
            </a:r>
            <a:r>
              <a:rPr lang="ja-JP" altLang="ja-JP" sz="64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は急速に進展すると</a:t>
            </a:r>
            <a:r>
              <a:rPr lang="ja-JP" altLang="en-US" sz="64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説得</a:t>
            </a:r>
            <a:r>
              <a:rPr lang="ja-JP" altLang="ja-JP" sz="64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する必要があ</a:t>
            </a:r>
            <a:r>
              <a:rPr lang="ja-JP" altLang="en-US" sz="64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る</a:t>
            </a:r>
            <a:r>
              <a:rPr lang="ja-JP" altLang="en-US" sz="64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　理論的主張とは：「月次処理の短サイクル化、「カネの流れ</a:t>
            </a:r>
            <a:endParaRPr lang="en-US" altLang="ja-JP" sz="6400" b="1" kern="0" dirty="0">
              <a:solidFill>
                <a:srgbClr val="500050"/>
              </a:solidFill>
              <a:latin typeface="+mn-ea"/>
              <a:cs typeface="Arial" panose="020B0604020202020204" pitchFamily="34" charset="0"/>
            </a:endParaRPr>
          </a:p>
          <a:p>
            <a:pPr>
              <a:buNone/>
            </a:pPr>
            <a:r>
              <a:rPr lang="ja-JP" altLang="en-US" sz="64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　</a:t>
            </a:r>
            <a:r>
              <a:rPr lang="en-US" altLang="ja-JP" sz="64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10</a:t>
            </a:r>
            <a:r>
              <a:rPr lang="ja-JP" altLang="en-US" sz="64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倍速」で、わが国経済の盲点である</a:t>
            </a:r>
            <a:r>
              <a:rPr lang="en-US" altLang="ja-JP" sz="64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BtoB</a:t>
            </a:r>
            <a:r>
              <a:rPr lang="ja-JP" altLang="en-US" sz="6400" b="1" kern="0" dirty="0">
                <a:solidFill>
                  <a:srgbClr val="500050"/>
                </a:solidFill>
                <a:latin typeface="+mn-ea"/>
                <a:cs typeface="Arial" panose="020B0604020202020204" pitchFamily="34" charset="0"/>
              </a:rPr>
              <a:t>の「資金循環速度」の画期的改善（兼子、河田）</a:t>
            </a:r>
            <a:endParaRPr lang="en-US" altLang="ja-JP" sz="6400" b="1" kern="0" dirty="0">
              <a:solidFill>
                <a:srgbClr val="500050"/>
              </a:solidFill>
              <a:latin typeface="+mn-ea"/>
              <a:cs typeface="Arial" panose="020B0604020202020204" pitchFamily="34" charset="0"/>
            </a:endParaRPr>
          </a:p>
          <a:p>
            <a:pPr>
              <a:buNone/>
            </a:pPr>
            <a:endParaRPr lang="en-US" altLang="ja-JP" sz="6400" b="1" kern="0" dirty="0">
              <a:solidFill>
                <a:srgbClr val="500050"/>
              </a:solidFill>
              <a:latin typeface="+mn-ea"/>
              <a:cs typeface="Arial" panose="020B0604020202020204" pitchFamily="34" charset="0"/>
            </a:endParaRPr>
          </a:p>
          <a:p>
            <a:pPr>
              <a:buNone/>
            </a:pPr>
            <a:r>
              <a:rPr lang="ja-JP" altLang="en-US" sz="6400" b="1" dirty="0">
                <a:latin typeface="+mn-ea"/>
              </a:rPr>
              <a:t>（野村）</a:t>
            </a:r>
          </a:p>
          <a:p>
            <a:pPr>
              <a:buNone/>
            </a:pPr>
            <a:r>
              <a:rPr lang="ja-JP" altLang="en-US" sz="6400" b="1" dirty="0">
                <a:latin typeface="+mn-ea"/>
              </a:rPr>
              <a:t>・関係者を総動員してでも</a:t>
            </a:r>
            <a:r>
              <a:rPr lang="ja-JP" altLang="en-US" sz="6400" b="1" dirty="0">
                <a:solidFill>
                  <a:srgbClr val="FF0000"/>
                </a:solidFill>
                <a:latin typeface="+mn-ea"/>
              </a:rPr>
              <a:t>製造業</a:t>
            </a:r>
            <a:r>
              <a:rPr lang="de-DE" altLang="ja-JP" sz="6400" b="1" dirty="0">
                <a:solidFill>
                  <a:srgbClr val="FF0000"/>
                </a:solidFill>
                <a:latin typeface="+mn-ea"/>
              </a:rPr>
              <a:t>DX</a:t>
            </a:r>
            <a:r>
              <a:rPr lang="ja-JP" altLang="en-US" sz="6400" b="1" dirty="0">
                <a:solidFill>
                  <a:srgbClr val="FF0000"/>
                </a:solidFill>
                <a:latin typeface="+mn-ea"/>
              </a:rPr>
              <a:t>の推進を図ること（野村）</a:t>
            </a:r>
            <a:endParaRPr lang="ja-JP" altLang="en-US" sz="6400" b="1" dirty="0">
              <a:solidFill>
                <a:srgbClr val="222222"/>
              </a:solidFill>
              <a:latin typeface="+mn-ea"/>
            </a:endParaRPr>
          </a:p>
          <a:p>
            <a:pPr>
              <a:buNone/>
            </a:pPr>
            <a:r>
              <a:rPr lang="ja-JP" altLang="en-US" sz="6400" b="1" dirty="0">
                <a:latin typeface="+mn-ea"/>
              </a:rPr>
              <a:t>① 政府推進を、国会でも審議頂ける政党（国民民主党等）にご賛同頂くこと。</a:t>
            </a:r>
            <a:r>
              <a:rPr lang="ja-JP" altLang="en-US" sz="6400" b="1" dirty="0">
                <a:solidFill>
                  <a:srgbClr val="FF0000"/>
                </a:solidFill>
                <a:latin typeface="+mn-ea"/>
              </a:rPr>
              <a:t>担当の経済産業省に専門に行</a:t>
            </a:r>
            <a:endParaRPr lang="en-US" altLang="ja-JP" sz="6400" b="1" dirty="0">
              <a:solidFill>
                <a:srgbClr val="FF0000"/>
              </a:solidFill>
              <a:latin typeface="+mn-ea"/>
            </a:endParaRPr>
          </a:p>
          <a:p>
            <a:pPr>
              <a:buNone/>
            </a:pPr>
            <a:r>
              <a:rPr lang="ja-JP" altLang="en-US" sz="6400" b="1" dirty="0">
                <a:solidFill>
                  <a:srgbClr val="FF0000"/>
                </a:solidFill>
                <a:latin typeface="+mn-ea"/>
              </a:rPr>
              <a:t>　　動頂ける部署を設けて頂く</a:t>
            </a:r>
            <a:r>
              <a:rPr lang="ja-JP" altLang="en-US" sz="6400" b="1" dirty="0">
                <a:latin typeface="+mn-ea"/>
              </a:rPr>
              <a:t>こと</a:t>
            </a:r>
          </a:p>
          <a:p>
            <a:pPr>
              <a:buNone/>
            </a:pPr>
            <a:r>
              <a:rPr lang="ja-JP" altLang="en-US" sz="6400" b="1" dirty="0">
                <a:latin typeface="+mn-ea"/>
              </a:rPr>
              <a:t>②</a:t>
            </a:r>
            <a:r>
              <a:rPr lang="ja-JP" altLang="en-US" sz="6400" b="1" dirty="0">
                <a:solidFill>
                  <a:srgbClr val="FF0000"/>
                </a:solidFill>
                <a:latin typeface="+mn-ea"/>
              </a:rPr>
              <a:t> 　</a:t>
            </a:r>
            <a:r>
              <a:rPr lang="de-DE" altLang="ja-JP" sz="6400" b="1" dirty="0">
                <a:latin typeface="+mn-ea"/>
              </a:rPr>
              <a:t>ESD21</a:t>
            </a:r>
            <a:r>
              <a:rPr lang="ja-JP" altLang="en-US" sz="6400" b="1" dirty="0">
                <a:latin typeface="+mn-ea"/>
              </a:rPr>
              <a:t>と共に、トヨタ生産方式（流れ生産方式）を日本の標準生産方式にご採用頂くまでに浸透させること</a:t>
            </a:r>
            <a:endParaRPr lang="en-US" altLang="ja-JP" sz="6400" b="1" dirty="0">
              <a:latin typeface="+mn-ea"/>
            </a:endParaRPr>
          </a:p>
          <a:p>
            <a:pPr>
              <a:buNone/>
            </a:pPr>
            <a:endParaRPr lang="ja-JP" altLang="en-US" sz="6400" b="1" dirty="0">
              <a:latin typeface="+mn-ea"/>
            </a:endParaRPr>
          </a:p>
          <a:p>
            <a:pPr>
              <a:buNone/>
            </a:pPr>
            <a:r>
              <a:rPr lang="ja-JP" altLang="en-US" sz="6400" b="1" dirty="0">
                <a:latin typeface="+mn-ea"/>
              </a:rPr>
              <a:t>③ </a:t>
            </a:r>
            <a:r>
              <a:rPr lang="de-DE" altLang="ja-JP" sz="6400" b="1" dirty="0">
                <a:latin typeface="+mn-ea"/>
              </a:rPr>
              <a:t>ESD21</a:t>
            </a:r>
            <a:r>
              <a:rPr lang="ja-JP" altLang="en-US" sz="6400" b="1" dirty="0">
                <a:latin typeface="+mn-ea"/>
              </a:rPr>
              <a:t>と共に、データドリブン型のシステム開発を日本に浸透させること</a:t>
            </a:r>
          </a:p>
          <a:p>
            <a:pPr>
              <a:buNone/>
            </a:pPr>
            <a:r>
              <a:rPr lang="ja-JP" altLang="en-US" sz="6400" b="1" kern="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、</a:t>
            </a:r>
            <a:endParaRPr lang="en-US" altLang="ja-JP" sz="6400" b="1" kern="0" dirty="0">
              <a:solidFill>
                <a:srgbClr val="222222"/>
              </a:solidFill>
              <a:latin typeface="+mn-ea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9693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4901</TotalTime>
  <Words>2452</Words>
  <Application>Microsoft Office PowerPoint</Application>
  <PresentationFormat>ワイド画面</PresentationFormat>
  <Paragraphs>177</Paragraphs>
  <Slides>13</Slides>
  <Notes>2</Notes>
  <HiddenSlides>0</HiddenSlides>
  <MMClips>1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BIZ UDPゴシック</vt:lpstr>
      <vt:lpstr>ＭＳ Ｐゴシック</vt:lpstr>
      <vt:lpstr>メイリオ</vt:lpstr>
      <vt:lpstr>游ゴシック</vt:lpstr>
      <vt:lpstr>游ゴシック Light</vt:lpstr>
      <vt:lpstr>Arial</vt:lpstr>
      <vt:lpstr>Calibri</vt:lpstr>
      <vt:lpstr>Times New Roman</vt:lpstr>
      <vt:lpstr>Office テーマ</vt:lpstr>
      <vt:lpstr>ワークシート</vt:lpstr>
      <vt:lpstr>中部地区モデル QR分科会ベースキャンプ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中小企業手書き業務・QRデータの流れ （省力効果8割＋資金繰り改善）</vt:lpstr>
      <vt:lpstr>「岸田コメント」より）/　（＋野村、兼子）</vt:lpstr>
      <vt:lpstr>  菱川・宮川コメント　8/25分科会提案より </vt:lpstr>
      <vt:lpstr>政策提言関係　（兼子、岸田、野村、河田）</vt:lpstr>
      <vt:lpstr>アプリ申込み/お問合せ　（ＳＣＣC協　Ｈ／Ｐトップ頁）（未完）</vt:lpstr>
      <vt:lpstr>「QR伝票利活用 クイックガイド」無償お試しの申込み(未完）</vt:lpstr>
      <vt:lpstr>「知識の型（knowledge Pattern」 ＡＩ時代の到来、今こそ発想転換のとき！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信 河田</dc:creator>
  <cp:lastModifiedBy>信 河田</cp:lastModifiedBy>
  <cp:revision>38</cp:revision>
  <dcterms:created xsi:type="dcterms:W3CDTF">2025-09-04T08:41:08Z</dcterms:created>
  <dcterms:modified xsi:type="dcterms:W3CDTF">2025-09-27T06:27:11Z</dcterms:modified>
</cp:coreProperties>
</file>